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212"/>
  </p:notesMasterIdLst>
  <p:sldIdLst>
    <p:sldId id="259" r:id="rId2"/>
    <p:sldId id="271" r:id="rId3"/>
    <p:sldId id="272" r:id="rId4"/>
    <p:sldId id="274" r:id="rId5"/>
    <p:sldId id="275" r:id="rId6"/>
    <p:sldId id="276" r:id="rId7"/>
    <p:sldId id="278" r:id="rId8"/>
    <p:sldId id="279" r:id="rId9"/>
    <p:sldId id="280" r:id="rId10"/>
    <p:sldId id="267" r:id="rId11"/>
    <p:sldId id="336" r:id="rId12"/>
    <p:sldId id="394" r:id="rId13"/>
    <p:sldId id="396" r:id="rId14"/>
    <p:sldId id="303" r:id="rId15"/>
    <p:sldId id="555" r:id="rId16"/>
    <p:sldId id="556" r:id="rId17"/>
    <p:sldId id="273" r:id="rId18"/>
    <p:sldId id="369" r:id="rId19"/>
    <p:sldId id="370" r:id="rId20"/>
    <p:sldId id="371" r:id="rId21"/>
    <p:sldId id="482" r:id="rId22"/>
    <p:sldId id="483" r:id="rId23"/>
    <p:sldId id="407" r:id="rId24"/>
    <p:sldId id="408" r:id="rId25"/>
    <p:sldId id="372" r:id="rId26"/>
    <p:sldId id="621" r:id="rId27"/>
    <p:sldId id="622" r:id="rId28"/>
    <p:sldId id="557" r:id="rId29"/>
    <p:sldId id="558" r:id="rId30"/>
    <p:sldId id="559" r:id="rId31"/>
    <p:sldId id="277" r:id="rId32"/>
    <p:sldId id="361" r:id="rId33"/>
    <p:sldId id="588" r:id="rId34"/>
    <p:sldId id="281" r:id="rId35"/>
    <p:sldId id="441" r:id="rId36"/>
    <p:sldId id="442" r:id="rId37"/>
    <p:sldId id="285" r:id="rId38"/>
    <p:sldId id="449" r:id="rId39"/>
    <p:sldId id="443" r:id="rId40"/>
    <p:sldId id="446" r:id="rId41"/>
    <p:sldId id="447" r:id="rId42"/>
    <p:sldId id="286" r:id="rId43"/>
    <p:sldId id="453" r:id="rId44"/>
    <p:sldId id="454" r:id="rId45"/>
    <p:sldId id="455" r:id="rId46"/>
    <p:sldId id="462" r:id="rId47"/>
    <p:sldId id="456" r:id="rId48"/>
    <p:sldId id="457" r:id="rId49"/>
    <p:sldId id="458" r:id="rId50"/>
    <p:sldId id="459" r:id="rId51"/>
    <p:sldId id="460" r:id="rId52"/>
    <p:sldId id="450" r:id="rId53"/>
    <p:sldId id="451" r:id="rId54"/>
    <p:sldId id="589" r:id="rId55"/>
    <p:sldId id="590" r:id="rId56"/>
    <p:sldId id="591" r:id="rId57"/>
    <p:sldId id="592" r:id="rId58"/>
    <p:sldId id="311" r:id="rId59"/>
    <p:sldId id="312" r:id="rId60"/>
    <p:sldId id="314" r:id="rId61"/>
    <p:sldId id="316" r:id="rId62"/>
    <p:sldId id="317" r:id="rId63"/>
    <p:sldId id="318" r:id="rId64"/>
    <p:sldId id="491" r:id="rId65"/>
    <p:sldId id="492" r:id="rId66"/>
    <p:sldId id="493" r:id="rId67"/>
    <p:sldId id="494" r:id="rId68"/>
    <p:sldId id="495" r:id="rId69"/>
    <p:sldId id="322" r:id="rId70"/>
    <p:sldId id="496" r:id="rId71"/>
    <p:sldId id="497" r:id="rId72"/>
    <p:sldId id="498" r:id="rId73"/>
    <p:sldId id="499" r:id="rId74"/>
    <p:sldId id="500" r:id="rId75"/>
    <p:sldId id="501" r:id="rId76"/>
    <p:sldId id="365" r:id="rId77"/>
    <p:sldId id="502" r:id="rId78"/>
    <p:sldId id="503" r:id="rId79"/>
    <p:sldId id="504" r:id="rId80"/>
    <p:sldId id="505" r:id="rId81"/>
    <p:sldId id="506" r:id="rId82"/>
    <p:sldId id="507" r:id="rId83"/>
    <p:sldId id="508" r:id="rId84"/>
    <p:sldId id="509" r:id="rId85"/>
    <p:sldId id="510" r:id="rId86"/>
    <p:sldId id="511" r:id="rId87"/>
    <p:sldId id="512" r:id="rId88"/>
    <p:sldId id="377" r:id="rId89"/>
    <p:sldId id="513" r:id="rId90"/>
    <p:sldId id="514" r:id="rId91"/>
    <p:sldId id="515" r:id="rId92"/>
    <p:sldId id="516" r:id="rId93"/>
    <p:sldId id="623" r:id="rId94"/>
    <p:sldId id="624" r:id="rId95"/>
    <p:sldId id="625" r:id="rId96"/>
    <p:sldId id="626" r:id="rId97"/>
    <p:sldId id="376" r:id="rId98"/>
    <p:sldId id="355" r:id="rId99"/>
    <p:sldId id="356" r:id="rId100"/>
    <p:sldId id="380" r:id="rId101"/>
    <p:sldId id="383" r:id="rId102"/>
    <p:sldId id="384" r:id="rId103"/>
    <p:sldId id="385" r:id="rId104"/>
    <p:sldId id="387" r:id="rId105"/>
    <p:sldId id="388" r:id="rId106"/>
    <p:sldId id="389" r:id="rId107"/>
    <p:sldId id="323" r:id="rId108"/>
    <p:sldId id="528" r:id="rId109"/>
    <p:sldId id="593" r:id="rId110"/>
    <p:sldId id="324" r:id="rId111"/>
    <p:sldId id="325" r:id="rId112"/>
    <p:sldId id="391" r:id="rId113"/>
    <p:sldId id="392" r:id="rId114"/>
    <p:sldId id="393" r:id="rId115"/>
    <p:sldId id="594" r:id="rId116"/>
    <p:sldId id="329" r:id="rId117"/>
    <p:sldId id="575" r:id="rId118"/>
    <p:sldId id="576" r:id="rId119"/>
    <p:sldId id="577" r:id="rId120"/>
    <p:sldId id="578" r:id="rId121"/>
    <p:sldId id="579" r:id="rId122"/>
    <p:sldId id="327" r:id="rId123"/>
    <p:sldId id="526" r:id="rId124"/>
    <p:sldId id="527" r:id="rId125"/>
    <p:sldId id="529" r:id="rId126"/>
    <p:sldId id="532" r:id="rId127"/>
    <p:sldId id="328" r:id="rId128"/>
    <p:sldId id="595" r:id="rId129"/>
    <p:sldId id="330" r:id="rId130"/>
    <p:sldId id="331" r:id="rId131"/>
    <p:sldId id="332" r:id="rId132"/>
    <p:sldId id="596" r:id="rId133"/>
    <p:sldId id="536" r:id="rId134"/>
    <p:sldId id="537" r:id="rId135"/>
    <p:sldId id="538" r:id="rId136"/>
    <p:sldId id="539" r:id="rId137"/>
    <p:sldId id="540" r:id="rId138"/>
    <p:sldId id="541" r:id="rId139"/>
    <p:sldId id="542" r:id="rId140"/>
    <p:sldId id="597" r:id="rId141"/>
    <p:sldId id="546" r:id="rId142"/>
    <p:sldId id="547" r:id="rId143"/>
    <p:sldId id="548" r:id="rId144"/>
    <p:sldId id="549" r:id="rId145"/>
    <p:sldId id="550" r:id="rId146"/>
    <p:sldId id="551" r:id="rId147"/>
    <p:sldId id="598" r:id="rId148"/>
    <p:sldId id="599" r:id="rId149"/>
    <p:sldId id="560" r:id="rId150"/>
    <p:sldId id="561" r:id="rId151"/>
    <p:sldId id="562" r:id="rId152"/>
    <p:sldId id="563" r:id="rId153"/>
    <p:sldId id="564" r:id="rId154"/>
    <p:sldId id="565" r:id="rId155"/>
    <p:sldId id="566" r:id="rId156"/>
    <p:sldId id="570" r:id="rId157"/>
    <p:sldId id="571" r:id="rId158"/>
    <p:sldId id="572" r:id="rId159"/>
    <p:sldId id="573" r:id="rId160"/>
    <p:sldId id="574" r:id="rId161"/>
    <p:sldId id="600" r:id="rId162"/>
    <p:sldId id="580" r:id="rId163"/>
    <p:sldId id="583" r:id="rId164"/>
    <p:sldId id="581" r:id="rId165"/>
    <p:sldId id="582" r:id="rId166"/>
    <p:sldId id="584" r:id="rId167"/>
    <p:sldId id="585" r:id="rId168"/>
    <p:sldId id="333" r:id="rId169"/>
    <p:sldId id="601" r:id="rId170"/>
    <p:sldId id="602" r:id="rId171"/>
    <p:sldId id="603" r:id="rId172"/>
    <p:sldId id="339" r:id="rId173"/>
    <p:sldId id="627" r:id="rId174"/>
    <p:sldId id="628" r:id="rId175"/>
    <p:sldId id="630" r:id="rId176"/>
    <p:sldId id="629" r:id="rId177"/>
    <p:sldId id="631" r:id="rId178"/>
    <p:sldId id="632" r:id="rId179"/>
    <p:sldId id="633" r:id="rId180"/>
    <p:sldId id="634" r:id="rId181"/>
    <p:sldId id="635" r:id="rId182"/>
    <p:sldId id="637" r:id="rId183"/>
    <p:sldId id="636" r:id="rId184"/>
    <p:sldId id="338" r:id="rId185"/>
    <p:sldId id="340" r:id="rId186"/>
    <p:sldId id="604" r:id="rId187"/>
    <p:sldId id="640" r:id="rId188"/>
    <p:sldId id="335" r:id="rId189"/>
    <p:sldId id="639" r:id="rId190"/>
    <p:sldId id="638" r:id="rId191"/>
    <p:sldId id="641" r:id="rId192"/>
    <p:sldId id="642" r:id="rId193"/>
    <p:sldId id="619" r:id="rId194"/>
    <p:sldId id="605" r:id="rId195"/>
    <p:sldId id="606" r:id="rId196"/>
    <p:sldId id="607" r:id="rId197"/>
    <p:sldId id="608" r:id="rId198"/>
    <p:sldId id="609" r:id="rId199"/>
    <p:sldId id="610" r:id="rId200"/>
    <p:sldId id="611" r:id="rId201"/>
    <p:sldId id="620" r:id="rId202"/>
    <p:sldId id="612" r:id="rId203"/>
    <p:sldId id="613" r:id="rId204"/>
    <p:sldId id="614" r:id="rId205"/>
    <p:sldId id="615" r:id="rId206"/>
    <p:sldId id="616" r:id="rId207"/>
    <p:sldId id="617" r:id="rId208"/>
    <p:sldId id="618" r:id="rId209"/>
    <p:sldId id="347" r:id="rId210"/>
    <p:sldId id="270" r:id="rId211"/>
  </p:sldIdLst>
  <p:sldSz cx="9144000" cy="5143500" type="screen16x9"/>
  <p:notesSz cx="6858000" cy="9144000"/>
  <p:embeddedFontLst>
    <p:embeddedFont>
      <p:font typeface="Calibri" panose="020F0502020204030204" pitchFamily="34" charset="0"/>
      <p:regular r:id="rId213"/>
      <p:bold r:id="rId214"/>
      <p:italic r:id="rId215"/>
      <p:boldItalic r:id="rId216"/>
    </p:embeddedFont>
    <p:embeddedFont>
      <p:font typeface="Helvetica Neue" panose="020B0604020202020204" charset="0"/>
      <p:regular r:id="rId217"/>
      <p:bold r:id="rId218"/>
      <p:italic r:id="rId219"/>
      <p:boldItalic r:id="rId220"/>
    </p:embeddedFont>
    <p:embeddedFont>
      <p:font typeface="Helvetica Neue Light" panose="020B0604020202020204" charset="0"/>
      <p:regular r:id="rId221"/>
      <p:bold r:id="rId222"/>
      <p:italic r:id="rId223"/>
      <p:boldItalic r:id="rId224"/>
    </p:embeddedFont>
    <p:embeddedFont>
      <p:font typeface="Montserrat" panose="00000500000000000000" pitchFamily="2" charset="0"/>
      <p:regular r:id="rId225"/>
      <p:bold r:id="rId226"/>
      <p:italic r:id="rId227"/>
      <p:boldItalic r:id="rId228"/>
    </p:embeddedFont>
    <p:embeddedFont>
      <p:font typeface="open sans" panose="020B0606030504020204" pitchFamily="34" charset="0"/>
      <p:regular r:id="rId229"/>
      <p:bold r:id="rId230"/>
      <p:italic r:id="rId231"/>
      <p:boldItalic r:id="rId232"/>
    </p:embeddedFont>
    <p:embeddedFont>
      <p:font typeface="Roboto" panose="02000000000000000000" pitchFamily="2" charset="0"/>
      <p:regular r:id="rId233"/>
      <p:bold r:id="rId234"/>
      <p:italic r:id="rId235"/>
      <p:boldItalic r:id="rId2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730" autoAdjust="0"/>
  </p:normalViewPr>
  <p:slideViewPr>
    <p:cSldViewPr snapToGrid="0">
      <p:cViewPr varScale="1">
        <p:scale>
          <a:sx n="112" d="100"/>
          <a:sy n="112" d="100"/>
        </p:scale>
        <p:origin x="1506"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font" Target="fonts/font14.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font" Target="fonts/font4.fntdata"/><Relationship Id="rId237"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font" Target="fonts/font15.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font" Target="fonts/font5.fntdata"/><Relationship Id="rId6" Type="http://schemas.openxmlformats.org/officeDocument/2006/relationships/slide" Target="slides/slide5.xml"/><Relationship Id="rId238" Type="http://schemas.openxmlformats.org/officeDocument/2006/relationships/viewProps" Target="viewProps.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font" Target="fonts/font16.fntdata"/><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font" Target="fonts/font6.fntdata"/><Relationship Id="rId239" Type="http://schemas.openxmlformats.org/officeDocument/2006/relationships/theme" Target="theme/theme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font" Target="fonts/font17.fntdata"/><Relationship Id="rId240" Type="http://schemas.openxmlformats.org/officeDocument/2006/relationships/tableStyles" Target="tableStyle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font" Target="fonts/font7.fntdata"/><Relationship Id="rId230" Type="http://schemas.openxmlformats.org/officeDocument/2006/relationships/font" Target="fonts/font18.fntdata"/><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font" Target="fonts/font8.fntdata"/><Relationship Id="rId225" Type="http://schemas.openxmlformats.org/officeDocument/2006/relationships/font" Target="fonts/font13.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font" Target="fonts/font3.fntdata"/><Relationship Id="rId236" Type="http://schemas.openxmlformats.org/officeDocument/2006/relationships/font" Target="fonts/font24.fntdata"/><Relationship Id="rId26" Type="http://schemas.openxmlformats.org/officeDocument/2006/relationships/slide" Target="slides/slide25.xml"/><Relationship Id="rId231" Type="http://schemas.openxmlformats.org/officeDocument/2006/relationships/font" Target="fonts/font19.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font" Target="fonts/font9.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font" Target="fonts/font20.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font" Target="fonts/font10.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notesMaster" Target="notesMasters/notesMaster1.xml"/><Relationship Id="rId233" Type="http://schemas.openxmlformats.org/officeDocument/2006/relationships/font" Target="fonts/font21.fntdata"/><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font" Target="fonts/font11.fntdata"/><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font" Target="fonts/font1.fntdata"/><Relationship Id="rId234" Type="http://schemas.openxmlformats.org/officeDocument/2006/relationships/font" Target="fonts/font22.fntdata"/><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font" Target="fonts/font12.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font" Target="fonts/font2.fntdata"/><Relationship Id="rId235" Type="http://schemas.openxmlformats.org/officeDocument/2006/relationships/font" Target="fonts/font23.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a0f3892661_1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a0f3892661_1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rgbClr val="404040"/>
                </a:solidFill>
                <a:latin typeface="Calibri"/>
                <a:ea typeface="Calibri"/>
                <a:cs typeface="Calibri"/>
                <a:sym typeface="Calibri"/>
              </a:rPr>
              <a:t>Mandatory</a:t>
            </a:r>
            <a:r>
              <a:rPr lang="en" sz="1200" dirty="0">
                <a:solidFill>
                  <a:srgbClr val="404040"/>
                </a:solidFill>
                <a:latin typeface="Calibri"/>
                <a:ea typeface="Calibri"/>
                <a:cs typeface="Calibri"/>
                <a:sym typeface="Calibri"/>
              </a:rPr>
              <a:t> </a:t>
            </a:r>
            <a:endParaRPr sz="1200" b="1" dirty="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b="1" dirty="0">
                <a:solidFill>
                  <a:srgbClr val="404040"/>
                </a:solidFill>
                <a:latin typeface="Calibri"/>
                <a:ea typeface="Calibri"/>
                <a:cs typeface="Calibri"/>
                <a:sym typeface="Calibri"/>
              </a:rPr>
              <a:t>ACTION</a:t>
            </a:r>
            <a:r>
              <a:rPr lang="en" sz="1200" dirty="0">
                <a:solidFill>
                  <a:srgbClr val="404040"/>
                </a:solidFill>
                <a:latin typeface="Calibri"/>
                <a:ea typeface="Calibri"/>
                <a:cs typeface="Calibri"/>
                <a:sym typeface="Calibri"/>
              </a:rPr>
              <a:t>: Adjust title to fit your course.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Reminder – covered in Working with Cloud</a:t>
            </a:r>
            <a:endParaRPr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42708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Reminder – covered in Working with Cloud</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00777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What are virtual machines? Virtual (vs. physical) computers built using images that support independent execution of and interaction with an instance built from the image and running against a “slice” of the physical host’s resources. Multiple VM instances can be run on the same physical host at the same time and are managed by a program called a hypervisor.</a:t>
            </a:r>
          </a:p>
          <a:p>
            <a:pPr marL="0" lvl="0" indent="0" algn="l" rtl="0">
              <a:spcBef>
                <a:spcPts val="0"/>
              </a:spcBef>
              <a:spcAft>
                <a:spcPts val="0"/>
              </a:spcAft>
              <a:buClr>
                <a:schemeClr val="dk1"/>
              </a:buClr>
              <a:buSzPts val="1400"/>
              <a:buFont typeface="Arial"/>
              <a:buNone/>
            </a:pPr>
            <a:endParaRPr lang="en-US" dirty="0"/>
          </a:p>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b="0" dirty="0"/>
              <a:t>Containers are isolated from one another at the OS process layer (vs VM’s which are isolated at the hardware abstraction layer)</a:t>
            </a:r>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52782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b="0"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02254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41740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dirty="0"/>
              <a:t>Mention Conway’s Law</a:t>
            </a:r>
          </a:p>
          <a:p>
            <a:pPr marL="0" lvl="0" indent="0" algn="l" rtl="0">
              <a:spcBef>
                <a:spcPts val="0"/>
              </a:spcBef>
              <a:spcAft>
                <a:spcPts val="0"/>
              </a:spcAft>
              <a:buClr>
                <a:schemeClr val="dk1"/>
              </a:buClr>
              <a:buSzPts val="1400"/>
              <a:buFont typeface="Arial"/>
              <a:buNone/>
            </a:pPr>
            <a:endParaRPr lang="en-US" dirty="0"/>
          </a:p>
          <a:p>
            <a:pPr marL="0" lvl="0" indent="0" algn="l" rtl="0">
              <a:spcBef>
                <a:spcPts val="0"/>
              </a:spcBef>
              <a:spcAft>
                <a:spcPts val="0"/>
              </a:spcAft>
              <a:buClr>
                <a:schemeClr val="dk1"/>
              </a:buClr>
              <a:buSzPts val="1400"/>
              <a:buFont typeface="Arial"/>
              <a:buNone/>
            </a:pPr>
            <a:r>
              <a:rPr lang="en-US" dirty="0"/>
              <a:t>Talk about new customer operation with initial deposit – those operations need to happen </a:t>
            </a:r>
            <a:r>
              <a:rPr lang="en-US" dirty="0" err="1"/>
              <a:t>transactionally</a:t>
            </a: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40120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337983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7681885d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lang="en-US" dirty="0"/>
          </a:p>
        </p:txBody>
      </p:sp>
      <p:sp>
        <p:nvSpPr>
          <p:cNvPr id="155" name="Google Shape;155;g7f7681885d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072459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88c08ff6c5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88c08ff6c5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8c201d847e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8c201d847e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e0f9c26786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e0f9c26786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404040"/>
                </a:solidFill>
                <a:latin typeface="Calibri"/>
                <a:ea typeface="Calibri"/>
                <a:cs typeface="Calibri"/>
                <a:sym typeface="Calibri"/>
              </a:rPr>
              <a:t>Mandatory</a:t>
            </a:r>
            <a:endParaRPr sz="1200" b="1">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b="1">
                <a:solidFill>
                  <a:srgbClr val="404040"/>
                </a:solidFill>
                <a:latin typeface="Calibri"/>
                <a:ea typeface="Calibri"/>
                <a:cs typeface="Calibri"/>
                <a:sym typeface="Calibri"/>
              </a:rPr>
              <a:t>ACTION</a:t>
            </a:r>
            <a:r>
              <a:rPr lang="en" sz="1200">
                <a:solidFill>
                  <a:srgbClr val="404040"/>
                </a:solidFill>
                <a:latin typeface="Calibri"/>
                <a:ea typeface="Calibri"/>
                <a:cs typeface="Calibri"/>
                <a:sym typeface="Calibri"/>
              </a:rPr>
              <a:t>: Adjust objectives to fit your course.</a:t>
            </a:r>
            <a:endParaRPr sz="120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endParaRPr sz="1200">
              <a:solidFill>
                <a:srgbClr val="404040"/>
              </a:solidFill>
              <a:latin typeface="Calibri"/>
              <a:ea typeface="Calibri"/>
              <a:cs typeface="Calibri"/>
              <a:sym typeface="Calibri"/>
            </a:endParaRPr>
          </a:p>
          <a:p>
            <a:pPr marL="0" lvl="0" indent="0" algn="l" rtl="0">
              <a:spcBef>
                <a:spcPts val="0"/>
              </a:spcBef>
              <a:spcAft>
                <a:spcPts val="0"/>
              </a:spcAft>
              <a:buNone/>
            </a:pPr>
            <a:r>
              <a:rPr lang="en" sz="1200" b="1">
                <a:solidFill>
                  <a:srgbClr val="404040"/>
                </a:solidFill>
                <a:latin typeface="Calibri"/>
                <a:ea typeface="Calibri"/>
                <a:cs typeface="Calibri"/>
                <a:sym typeface="Calibri"/>
              </a:rPr>
              <a:t>Script:</a:t>
            </a:r>
            <a:r>
              <a:rPr lang="en" sz="1200">
                <a:solidFill>
                  <a:srgbClr val="404040"/>
                </a:solidFill>
                <a:latin typeface="Calibri"/>
                <a:ea typeface="Calibri"/>
                <a:cs typeface="Calibri"/>
                <a:sym typeface="Calibri"/>
              </a:rPr>
              <a:t> I am </a:t>
            </a:r>
            <a:r>
              <a:rPr lang="en" sz="1200">
                <a:solidFill>
                  <a:srgbClr val="FF0000"/>
                </a:solidFill>
                <a:latin typeface="Calibri"/>
                <a:ea typeface="Calibri"/>
                <a:cs typeface="Calibri"/>
                <a:sym typeface="Calibri"/>
              </a:rPr>
              <a:t>[insert name]</a:t>
            </a:r>
            <a:r>
              <a:rPr lang="en" sz="1200">
                <a:solidFill>
                  <a:srgbClr val="404040"/>
                </a:solidFill>
                <a:latin typeface="Calibri"/>
                <a:ea typeface="Calibri"/>
                <a:cs typeface="Calibri"/>
                <a:sym typeface="Calibri"/>
              </a:rPr>
              <a:t> with DevelopIntelligence. We’re the training partner for </a:t>
            </a:r>
            <a:r>
              <a:rPr lang="en" sz="1200">
                <a:solidFill>
                  <a:srgbClr val="FF0000"/>
                </a:solidFill>
                <a:latin typeface="Calibri"/>
                <a:ea typeface="Calibri"/>
                <a:cs typeface="Calibri"/>
                <a:sym typeface="Calibri"/>
              </a:rPr>
              <a:t>[insert client name]</a:t>
            </a:r>
            <a:r>
              <a:rPr lang="en" sz="1200">
                <a:solidFill>
                  <a:srgbClr val="404040"/>
                </a:solidFill>
                <a:latin typeface="Calibri"/>
                <a:ea typeface="Calibri"/>
                <a:cs typeface="Calibri"/>
                <a:sym typeface="Calibri"/>
              </a:rPr>
              <a:t>. [Provide brief info on your background.]</a:t>
            </a:r>
            <a:endParaRPr sz="1200">
              <a:solidFill>
                <a:srgbClr val="404040"/>
              </a:solidFill>
              <a:latin typeface="Calibri"/>
              <a:ea typeface="Calibri"/>
              <a:cs typeface="Calibri"/>
              <a:sym typeface="Calibri"/>
            </a:endParaRPr>
          </a:p>
          <a:p>
            <a:pPr marL="0" lvl="0" indent="0" algn="l" rtl="0">
              <a:spcBef>
                <a:spcPts val="0"/>
              </a:spcBef>
              <a:spcAft>
                <a:spcPts val="0"/>
              </a:spcAft>
              <a:buNone/>
            </a:pPr>
            <a:endParaRPr sz="120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a:solidFill>
                  <a:srgbClr val="404040"/>
                </a:solidFill>
                <a:latin typeface="Calibri"/>
                <a:ea typeface="Calibri"/>
                <a:cs typeface="Calibri"/>
                <a:sym typeface="Calibri"/>
              </a:rPr>
              <a:t>Wing it!!! Keep it short!!! (Under 2 minutes; less than 1 is even better). Your goal is to establish rapport. You’re just trying to connect with the students. For example...</a:t>
            </a:r>
            <a:endParaRPr sz="120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a:solidFill>
                  <a:srgbClr val="404040"/>
                </a:solidFill>
                <a:latin typeface="Calibri"/>
                <a:ea typeface="Calibri"/>
                <a:cs typeface="Calibri"/>
                <a:sym typeface="Calibri"/>
              </a:rPr>
              <a:t>Here’s a little about my background in case you want this for reference later. Fun fact: [insert a piece of trivia about your personal life…”When I’m not teaching or coding, I am a skydiver”…whatever cool hobby you are engaged in] </a:t>
            </a:r>
            <a:endParaRPr sz="120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endParaRPr sz="120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a:solidFill>
                  <a:srgbClr val="404040"/>
                </a:solidFill>
                <a:latin typeface="Calibri"/>
                <a:ea typeface="Calibri"/>
                <a:cs typeface="Calibri"/>
                <a:sym typeface="Calibri"/>
              </a:rPr>
              <a:t>Avoid putting your resume here. Say only a sentence or two about your professional credentials and invite them to ask questions about your background or experiences at any point during the training.</a:t>
            </a:r>
            <a:endParaRPr sz="1200">
              <a:solidFill>
                <a:srgbClr val="404040"/>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8c201d847e_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8c201d847e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8c201d847e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8c201d847e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8c201d847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8c201d847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8c201d847e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8c201d847e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8c201d847e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8c201d847e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8c201d847e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8c201d847e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8c201d847e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8c201d847e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48980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8c201d847e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8c201d847e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8c201d847e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8c201d847e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8c201d847e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8c201d847e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e0f9c2678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e0f9c2678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Mandatory</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b="1">
                <a:solidFill>
                  <a:srgbClr val="404040"/>
                </a:solidFill>
                <a:latin typeface="Calibri"/>
                <a:ea typeface="Calibri"/>
                <a:cs typeface="Calibri"/>
                <a:sym typeface="Calibri"/>
              </a:rPr>
              <a:t>ACTION</a:t>
            </a:r>
            <a:r>
              <a:rPr lang="en" sz="1200">
                <a:solidFill>
                  <a:srgbClr val="404040"/>
                </a:solidFill>
                <a:latin typeface="Calibri"/>
                <a:ea typeface="Calibri"/>
                <a:cs typeface="Calibri"/>
                <a:sym typeface="Calibri"/>
              </a:rPr>
              <a:t>: Adjust prerequisites to fit your course. Keep it brief.</a:t>
            </a:r>
            <a:endParaRPr sz="120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endParaRPr sz="1200">
              <a:solidFill>
                <a:srgbClr val="404040"/>
              </a:solidFill>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Script: </a:t>
            </a:r>
            <a:r>
              <a:rPr lang="en" sz="1200">
                <a:solidFill>
                  <a:schemeClr val="dk1"/>
                </a:solidFill>
                <a:latin typeface="Calibri"/>
                <a:ea typeface="Calibri"/>
                <a:cs typeface="Calibri"/>
                <a:sym typeface="Calibri"/>
              </a:rPr>
              <a:t>Before we start, I want to make sure everyone is in the correct class. Take a look at these prerequisites and message me in Chat if you have questions or aren’t sure you’re in the right spot.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8c201d847e_0_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8c201d847e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8c201d847e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8c201d847e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8c201d847e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8c201d847e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8c201d847e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8c201d847e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8c201d847e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8c201d847e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8c201d847e_0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8c201d847e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8c201d847e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8c201d847e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8c201d847e_0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8c201d847e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8c201d847e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8c201d847e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8c201d847e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8c201d847e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e0f9c26786_0_1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200">
              <a:solidFill>
                <a:srgbClr val="404040"/>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200" b="1">
                <a:solidFill>
                  <a:srgbClr val="404040"/>
                </a:solidFill>
                <a:latin typeface="Calibri"/>
                <a:ea typeface="Calibri"/>
                <a:cs typeface="Calibri"/>
                <a:sym typeface="Calibri"/>
              </a:rPr>
              <a:t>Script:</a:t>
            </a:r>
            <a:r>
              <a:rPr lang="en" sz="1200">
                <a:solidFill>
                  <a:srgbClr val="404040"/>
                </a:solidFill>
                <a:latin typeface="Calibri"/>
                <a:ea typeface="Calibri"/>
                <a:cs typeface="Calibri"/>
                <a:sym typeface="Calibri"/>
              </a:rPr>
              <a:t> DevelopIntelligence teaches a lot of different tech. If there’s a technology you want to learn and you don’t see it in your company’s learning catalog, let your manager know. We’d be glad to help.” </a:t>
            </a:r>
            <a:endParaRPr/>
          </a:p>
        </p:txBody>
      </p:sp>
      <p:sp>
        <p:nvSpPr>
          <p:cNvPr id="299" name="Google Shape;299;ge0f9c2678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8c201d847e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8c201d847e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8c201d847e_0_4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8c201d847e_0_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8c201d847e_0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8c201d847e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8c201d847e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8c201d847e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8c201d847e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8c201d847e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8c201d847e_0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 name="Google Shape;904;g8c201d847e_0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8c201d847e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8c201d847e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19869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8c201d847e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8c201d847e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41251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Could be used to separate by environment, by dev, by test area, or whatever</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82519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794650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e0f9c26786_0_6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endParaRPr sz="1200" b="1">
              <a:solidFill>
                <a:schemeClr val="dk1"/>
              </a:solidFill>
              <a:latin typeface="Calibri"/>
              <a:ea typeface="Calibri"/>
              <a:cs typeface="Calibri"/>
              <a:sym typeface="Calibri"/>
            </a:endParaRPr>
          </a:p>
          <a:p>
            <a:pPr marL="0" lvl="0" indent="0" algn="l" rtl="0">
              <a:spcBef>
                <a:spcPts val="0"/>
              </a:spcBef>
              <a:spcAft>
                <a:spcPts val="0"/>
              </a:spcAft>
              <a:buNone/>
            </a:pPr>
            <a:r>
              <a:rPr lang="en" sz="1200" b="1">
                <a:solidFill>
                  <a:schemeClr val="dk1"/>
                </a:solidFill>
                <a:latin typeface="Calibri"/>
                <a:ea typeface="Calibri"/>
                <a:cs typeface="Calibri"/>
                <a:sym typeface="Calibri"/>
              </a:rPr>
              <a:t>Script:</a:t>
            </a:r>
            <a:r>
              <a:rPr lang="en" sz="1200">
                <a:solidFill>
                  <a:schemeClr val="dk1"/>
                </a:solidFill>
                <a:latin typeface="Calibri"/>
                <a:ea typeface="Calibri"/>
                <a:cs typeface="Calibri"/>
                <a:sym typeface="Calibri"/>
              </a:rPr>
              <a:t> In your everyday life, you come across tech many times a day. When you shop online. When you pay for your morning coffee. When you watch a movie or travel. We train software developers and IT professionals who work on many of the products and services you use daily.</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2800"/>
              <a:buFont typeface="Arial"/>
              <a:buNone/>
            </a:pPr>
            <a:r>
              <a:rPr lang="en" sz="1200">
                <a:solidFill>
                  <a:srgbClr val="595959"/>
                </a:solidFill>
                <a:latin typeface="Calibri"/>
                <a:ea typeface="Calibri"/>
                <a:cs typeface="Calibri"/>
                <a:sym typeface="Calibri"/>
              </a:rPr>
              <a:t>In fact, when you talk on the phone, watch a movie, connect with friends on social media, drive a car, fly on a plane, shop online, and order a latte with your mobile app, you are experiencing the impact of our solutions. </a:t>
            </a:r>
            <a:endParaRPr sz="1200" b="1">
              <a:solidFill>
                <a:schemeClr val="dk1"/>
              </a:solidFill>
              <a:latin typeface="Calibri"/>
              <a:ea typeface="Calibri"/>
              <a:cs typeface="Calibri"/>
              <a:sym typeface="Calibri"/>
            </a:endParaRPr>
          </a:p>
        </p:txBody>
      </p:sp>
      <p:sp>
        <p:nvSpPr>
          <p:cNvPr id="349" name="Google Shape;349;ge0f9c26786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157915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Execute demo at https://kubernetes.io/docs/concepts/overview/working-with-objects/namespaces/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318371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Leaves in place but won’t run again until reactivated</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160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397953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162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386361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163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653587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164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404220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165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799139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166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0414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167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706846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Rollout with </a:t>
            </a:r>
            <a:r>
              <a:rPr lang="en-US" dirty="0" err="1"/>
              <a:t>RollingUpdate</a:t>
            </a:r>
            <a:r>
              <a:rPr lang="en-US" dirty="0"/>
              <a:t> strategy</a:t>
            </a:r>
          </a:p>
        </p:txBody>
      </p:sp>
    </p:spTree>
    <p:extLst>
      <p:ext uri="{BB962C8B-B14F-4D97-AF65-F5344CB8AC3E}">
        <p14:creationId xmlns:p14="http://schemas.microsoft.com/office/powerpoint/2010/main" val="2908000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e0f9c26786_0_10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 sz="1200" b="1" dirty="0">
                <a:solidFill>
                  <a:schemeClr val="dk1"/>
                </a:solidFill>
                <a:latin typeface="Calibri"/>
                <a:ea typeface="Calibri"/>
                <a:cs typeface="Calibri"/>
                <a:sym typeface="Calibri"/>
              </a:rPr>
              <a:t>Mandatory</a:t>
            </a:r>
            <a:endParaRPr sz="1200" b="1"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endParaRPr sz="1200" b="1" dirty="0">
              <a:solidFill>
                <a:schemeClr val="dk1"/>
              </a:solidFill>
              <a:latin typeface="Calibri"/>
              <a:ea typeface="Calibri"/>
              <a:cs typeface="Calibri"/>
              <a:sym typeface="Calibri"/>
            </a:endParaRPr>
          </a:p>
          <a:p>
            <a:pPr marL="0" lvl="0" indent="0" algn="l" rtl="0">
              <a:spcBef>
                <a:spcPts val="0"/>
              </a:spcBef>
              <a:spcAft>
                <a:spcPts val="0"/>
              </a:spcAft>
              <a:buNone/>
            </a:pPr>
            <a:r>
              <a:rPr lang="en" sz="1200" b="1" dirty="0">
                <a:solidFill>
                  <a:schemeClr val="dk1"/>
                </a:solidFill>
                <a:latin typeface="Calibri"/>
                <a:ea typeface="Calibri"/>
                <a:cs typeface="Calibri"/>
                <a:sym typeface="Calibri"/>
              </a:rPr>
              <a:t>Script:</a:t>
            </a:r>
            <a:r>
              <a:rPr lang="en" sz="1200" dirty="0">
                <a:solidFill>
                  <a:schemeClr val="dk1"/>
                </a:solidFill>
                <a:latin typeface="Calibri"/>
                <a:ea typeface="Calibri"/>
                <a:cs typeface="Calibri"/>
                <a:sym typeface="Calibri"/>
              </a:rPr>
              <a:t> This is my pledge to you. I’d like to talk in particular about the third bullet. Sometimes in a class, an enthusiastic participant will want to speak out in every discussion, answer every question and so forth. I want to make sure all of you have the opportunity to be heard. So, if I haven’t heard from you in awhile, I may call on you or check in via chat, because I want to make sure everyone gets their questions answered.</a:t>
            </a:r>
            <a:br>
              <a:rPr lang="en" sz="1200" dirty="0">
                <a:solidFill>
                  <a:schemeClr val="dk1"/>
                </a:solidFill>
                <a:latin typeface="Calibri"/>
                <a:ea typeface="Calibri"/>
                <a:cs typeface="Calibri"/>
                <a:sym typeface="Calibri"/>
              </a:rPr>
            </a:br>
            <a:br>
              <a:rPr lang="en" sz="1200" dirty="0">
                <a:solidFill>
                  <a:schemeClr val="dk1"/>
                </a:solidFill>
                <a:latin typeface="Calibri"/>
                <a:ea typeface="Calibri"/>
                <a:cs typeface="Calibri"/>
                <a:sym typeface="Calibri"/>
              </a:rPr>
            </a:br>
            <a:r>
              <a:rPr lang="en" sz="1200" dirty="0">
                <a:solidFill>
                  <a:schemeClr val="dk1"/>
                </a:solidFill>
                <a:latin typeface="Calibri"/>
                <a:ea typeface="Calibri"/>
                <a:cs typeface="Calibri"/>
                <a:sym typeface="Calibri"/>
              </a:rPr>
              <a:t>Also, I want to demonstrate the timer and confirm that everyone can see it. EggTimer is a good timer - https://e.ggtimer.com/</a:t>
            </a:r>
            <a:endParaRPr sz="1200" b="1" dirty="0">
              <a:solidFill>
                <a:schemeClr val="dk1"/>
              </a:solidFill>
              <a:latin typeface="Calibri"/>
              <a:ea typeface="Calibri"/>
              <a:cs typeface="Calibri"/>
              <a:sym typeface="Calibri"/>
            </a:endParaRPr>
          </a:p>
        </p:txBody>
      </p:sp>
      <p:sp>
        <p:nvSpPr>
          <p:cNvPr id="358" name="Google Shape;358;ge0f9c26786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Rollout with Recreate strategy</a:t>
            </a:r>
          </a:p>
        </p:txBody>
      </p:sp>
    </p:spTree>
    <p:extLst>
      <p:ext uri="{BB962C8B-B14F-4D97-AF65-F5344CB8AC3E}">
        <p14:creationId xmlns:p14="http://schemas.microsoft.com/office/powerpoint/2010/main" val="32748916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Rolling updates are also available with </a:t>
            </a:r>
            <a:r>
              <a:rPr lang="en-US" dirty="0" err="1"/>
              <a:t>DaemonSets</a:t>
            </a:r>
            <a:r>
              <a:rPr lang="en-US" dirty="0"/>
              <a:t> and </a:t>
            </a:r>
            <a:r>
              <a:rPr lang="en-US" dirty="0" err="1"/>
              <a:t>StatefulSets</a:t>
            </a:r>
            <a:r>
              <a:rPr lang="en-US" dirty="0"/>
              <a:t> – though they operate a little differently (</a:t>
            </a:r>
            <a:r>
              <a:rPr lang="en-US" dirty="0" err="1"/>
              <a:t>DaemonSets</a:t>
            </a:r>
            <a:r>
              <a:rPr lang="en-US" dirty="0"/>
              <a:t> only have one instance running on each node so only </a:t>
            </a:r>
            <a:r>
              <a:rPr lang="en-US" dirty="0" err="1"/>
              <a:t>maxUnavailable</a:t>
            </a:r>
            <a:r>
              <a:rPr lang="en-US" dirty="0"/>
              <a:t> / </a:t>
            </a:r>
            <a:r>
              <a:rPr lang="en-US" dirty="0" err="1"/>
              <a:t>StatefulSets</a:t>
            </a:r>
            <a:r>
              <a:rPr lang="en-US" dirty="0"/>
              <a:t> control order but partition can be used to divide updates across a deployment)</a:t>
            </a:r>
          </a:p>
        </p:txBody>
      </p:sp>
    </p:spTree>
    <p:extLst>
      <p:ext uri="{BB962C8B-B14F-4D97-AF65-F5344CB8AC3E}">
        <p14:creationId xmlns:p14="http://schemas.microsoft.com/office/powerpoint/2010/main" val="32771932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0211774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Chapter 13</a:t>
            </a:r>
          </a:p>
        </p:txBody>
      </p:sp>
    </p:spTree>
    <p:extLst>
      <p:ext uri="{BB962C8B-B14F-4D97-AF65-F5344CB8AC3E}">
        <p14:creationId xmlns:p14="http://schemas.microsoft.com/office/powerpoint/2010/main" val="28335642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https://stackoverflow.com/questions/49514702/kubernetes-ingress-with-multiple-target-rewrite#:~:text=nginx.ingress.kubernetes.io%2Frewrite-target%3A%20%2F%20This%20will%20rewrite%20the%20target%20of,names%20as%20they%20are%20in%20the%20root%20directory.</a:t>
            </a:r>
          </a:p>
          <a:p>
            <a:pPr marL="158750" indent="0">
              <a:buNone/>
            </a:pPr>
            <a:endParaRPr lang="en-US" dirty="0"/>
          </a:p>
          <a:p>
            <a:pPr marL="158750" indent="0">
              <a:buNone/>
            </a:pPr>
            <a:endParaRPr lang="en-US" dirty="0"/>
          </a:p>
        </p:txBody>
      </p:sp>
    </p:spTree>
    <p:extLst>
      <p:ext uri="{BB962C8B-B14F-4D97-AF65-F5344CB8AC3E}">
        <p14:creationId xmlns:p14="http://schemas.microsoft.com/office/powerpoint/2010/main" val="41687576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https://kubernetes.io/docs/concepts/services-networking/ingress/</a:t>
            </a:r>
          </a:p>
          <a:p>
            <a:pPr marL="158750" indent="0">
              <a:buNone/>
            </a:pPr>
            <a:endParaRPr lang="en-US" dirty="0"/>
          </a:p>
          <a:p>
            <a:pPr marL="158750" indent="0">
              <a:buNone/>
            </a:pPr>
            <a:r>
              <a:rPr lang="en-US" dirty="0"/>
              <a:t>https://redhat-scholars.github.io/kubernetes-tutorial/kubernetes-tutorial/ingress.html</a:t>
            </a:r>
          </a:p>
          <a:p>
            <a:pPr marL="158750" indent="0">
              <a:buNone/>
            </a:pPr>
            <a:endParaRPr lang="en-US" dirty="0"/>
          </a:p>
          <a:p>
            <a:pPr marL="158750" indent="0">
              <a:buNone/>
            </a:pPr>
            <a:r>
              <a:rPr lang="en-US" dirty="0"/>
              <a:t>https://matthewpalmer.net/kubernetes-app-developer/articles/kubernetes-ingress-guide-nginx-example.html</a:t>
            </a:r>
          </a:p>
          <a:p>
            <a:pPr marL="158750" indent="0">
              <a:buNone/>
            </a:pPr>
            <a:endParaRPr lang="en-US" dirty="0"/>
          </a:p>
          <a:p>
            <a:pPr marL="158750" indent="0">
              <a:buNone/>
            </a:pPr>
            <a:r>
              <a:rPr lang="en-US" dirty="0"/>
              <a:t>https://kubernetes.github.io/ingress-nginx/deploy/</a:t>
            </a:r>
          </a:p>
        </p:txBody>
      </p:sp>
    </p:spTree>
    <p:extLst>
      <p:ext uri="{BB962C8B-B14F-4D97-AF65-F5344CB8AC3E}">
        <p14:creationId xmlns:p14="http://schemas.microsoft.com/office/powerpoint/2010/main" val="10989369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Chapter 14</a:t>
            </a:r>
          </a:p>
        </p:txBody>
      </p:sp>
    </p:spTree>
    <p:extLst>
      <p:ext uri="{BB962C8B-B14F-4D97-AF65-F5344CB8AC3E}">
        <p14:creationId xmlns:p14="http://schemas.microsoft.com/office/powerpoint/2010/main" val="114632749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Chapter 19</a:t>
            </a:r>
          </a:p>
        </p:txBody>
      </p:sp>
    </p:spTree>
    <p:extLst>
      <p:ext uri="{BB962C8B-B14F-4D97-AF65-F5344CB8AC3E}">
        <p14:creationId xmlns:p14="http://schemas.microsoft.com/office/powerpoint/2010/main" val="28898078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194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290394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195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21336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f9c26786_0_1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ACTION</a:t>
            </a:r>
            <a:r>
              <a:rPr lang="en" sz="1200">
                <a:solidFill>
                  <a:schemeClr val="dk1"/>
                </a:solidFill>
                <a:latin typeface="Calibri"/>
                <a:ea typeface="Calibri"/>
                <a:cs typeface="Calibri"/>
                <a:sym typeface="Calibri"/>
              </a:rPr>
              <a:t>: Adjust agenda as per your course. </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The agenda provides students a roadmap of where the class is going and what is coming up. Keep it high level, as there is no need to include “Gazornin” in the agenda if that’s something they don’t understand. Refer to the agenda at the beginning of the class, at the end of every day and at the beginning of every morning. In the mornings, the Agenda is a great way to facilitate a Q&amp;A session about what was covered on the previous day.</a:t>
            </a:r>
            <a:endParaRPr sz="1200" b="1">
              <a:solidFill>
                <a:schemeClr val="dk1"/>
              </a:solidFill>
              <a:latin typeface="Calibri"/>
              <a:ea typeface="Calibri"/>
              <a:cs typeface="Calibri"/>
              <a:sym typeface="Calibri"/>
            </a:endParaRPr>
          </a:p>
        </p:txBody>
      </p:sp>
      <p:sp>
        <p:nvSpPr>
          <p:cNvPr id="374" name="Google Shape;374;ge0f9c2678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196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310454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197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0886575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198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308173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199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812435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Demo `helm create`</a:t>
            </a:r>
          </a:p>
          <a:p>
            <a:endParaRPr lang="en-US" dirty="0"/>
          </a:p>
          <a:p>
            <a:r>
              <a:rPr lang="en-US" dirty="0"/>
              <a:t>Demo https://bitnami.com/stack/wordpress/helm</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200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1974866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202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7347316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203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788033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204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127826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205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0502247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206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93067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e0f9c26786_0_14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b="1">
                <a:solidFill>
                  <a:srgbClr val="404040"/>
                </a:solidFill>
                <a:latin typeface="Calibri"/>
                <a:ea typeface="Calibri"/>
                <a:cs typeface="Calibri"/>
                <a:sym typeface="Calibri"/>
              </a:rPr>
              <a:t>ACTION</a:t>
            </a:r>
            <a:r>
              <a:rPr lang="en" sz="1200">
                <a:solidFill>
                  <a:srgbClr val="404040"/>
                </a:solidFill>
                <a:latin typeface="Calibri"/>
                <a:ea typeface="Calibri"/>
                <a:cs typeface="Calibri"/>
                <a:sym typeface="Calibri"/>
              </a:rPr>
              <a:t>: Adjust bullets as per your course. </a:t>
            </a:r>
            <a:endParaRPr sz="1200" b="1">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In this section, discuss the structure of the course—exercises, labs, etc.</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Also, discuss any resources students will be using.</a:t>
            </a:r>
            <a:endParaRPr sz="1200">
              <a:solidFill>
                <a:schemeClr val="dk1"/>
              </a:solidFill>
              <a:latin typeface="Calibri"/>
              <a:ea typeface="Calibri"/>
              <a:cs typeface="Calibri"/>
              <a:sym typeface="Calibri"/>
            </a:endParaRPr>
          </a:p>
        </p:txBody>
      </p:sp>
      <p:sp>
        <p:nvSpPr>
          <p:cNvPr id="381" name="Google Shape;381;ge0f9c26786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Chapters 16 and 17</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207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136497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Deploying AKS with RBAC </a:t>
            </a:r>
            <a:r>
              <a:rPr lang="en-US" dirty="0">
                <a:sym typeface="Wingdings" panose="05000000000000000000" pitchFamily="2" charset="2"/>
              </a:rPr>
              <a:t> https://docs.microsoft.com/en-us/azure/aks/manage-azure-rbac#:~:text=To%20add%20Azure%20RBAC%20for%20Kubernetes%20Authorization%20into,It%20doesn%27t%20allow%20viewing%20roles%20or%20role%20bindings.</a:t>
            </a: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209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3098794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a0f3892661_1_8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a0f3892661_1_8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Mandatory -- Need bookend -- first and last thing they should see is DevelopIntelligence </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b="1">
                <a:solidFill>
                  <a:schemeClr val="dk1"/>
                </a:solidFill>
                <a:latin typeface="Calibri"/>
                <a:ea typeface="Calibri"/>
                <a:cs typeface="Calibri"/>
                <a:sym typeface="Calibri"/>
              </a:rPr>
              <a:t>ACTION</a:t>
            </a:r>
            <a:r>
              <a:rPr lang="en" sz="1200">
                <a:solidFill>
                  <a:schemeClr val="dk1"/>
                </a:solidFill>
                <a:latin typeface="Calibri"/>
                <a:ea typeface="Calibri"/>
                <a:cs typeface="Calibri"/>
                <a:sym typeface="Calibri"/>
              </a:rPr>
              <a:t>: Use this for the final slide of your class materials. Include contact information so participants can reach you if they have questions after the course.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72707817a2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b="1"/>
              <a:t>[Mandatory slide]</a:t>
            </a:r>
            <a:endParaRPr/>
          </a:p>
          <a:p>
            <a:pPr marL="0" lvl="0" indent="0" algn="l" rtl="0">
              <a:spcBef>
                <a:spcPts val="0"/>
              </a:spcBef>
              <a:spcAft>
                <a:spcPts val="0"/>
              </a:spcAft>
              <a:buClr>
                <a:schemeClr val="dk1"/>
              </a:buClr>
              <a:buSzPts val="1400"/>
              <a:buFont typeface="Arial"/>
              <a:buNone/>
            </a:pPr>
            <a:endParaRPr/>
          </a:p>
          <a:p>
            <a:pPr marL="0" lvl="0" indent="0" algn="l" rtl="0">
              <a:spcBef>
                <a:spcPts val="0"/>
              </a:spcBef>
              <a:spcAft>
                <a:spcPts val="0"/>
              </a:spcAft>
              <a:buSzPts val="1400"/>
              <a:buNone/>
            </a:pPr>
            <a:r>
              <a:rPr lang="en-US" b="1"/>
              <a:t>ACTION</a:t>
            </a:r>
            <a:r>
              <a:rPr lang="en-US"/>
              <a:t>: Adjust as per your course. </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The “Why?” and the “What’s in it for me?” are key to setting the stage for the course and getting students primed to learn. It is a good practice to use a “Why?” slide before each new topic or module that is going to be taught. </a:t>
            </a:r>
            <a:endParaRPr/>
          </a:p>
        </p:txBody>
      </p:sp>
      <p:sp>
        <p:nvSpPr>
          <p:cNvPr id="185" name="Google Shape;185;g72707817a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kills Gradient" type="tx">
  <p:cSld name="TITLE_AND_BODY">
    <p:bg>
      <p:bgPr>
        <a:gradFill>
          <a:gsLst>
            <a:gs pos="0">
              <a:schemeClr val="accent1"/>
            </a:gs>
            <a:gs pos="100000">
              <a:schemeClr val="accent2"/>
            </a:gs>
          </a:gsLst>
          <a:lin ang="0" scaled="0"/>
        </a:grad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714653" y="243000"/>
            <a:ext cx="8424000" cy="6804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3200"/>
              <a:buFont typeface="Helvetica Neue Light"/>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621000" y="1146230"/>
            <a:ext cx="7884000" cy="3510000"/>
          </a:xfrm>
          <a:prstGeom prst="rect">
            <a:avLst/>
          </a:prstGeom>
          <a:noFill/>
          <a:ln>
            <a:noFill/>
          </a:ln>
        </p:spPr>
        <p:txBody>
          <a:bodyPr spcFirstLastPara="1" wrap="square" lIns="90000" tIns="46800" rIns="91425" bIns="45700" anchor="t" anchorCtr="0">
            <a:noAutofit/>
          </a:bodyPr>
          <a:lstStyle>
            <a:lvl1pPr marL="342900" lvl="0" indent="-171450" algn="l">
              <a:lnSpc>
                <a:spcPct val="90000"/>
              </a:lnSpc>
              <a:spcBef>
                <a:spcPts val="750"/>
              </a:spcBef>
              <a:spcAft>
                <a:spcPts val="0"/>
              </a:spcAft>
              <a:buClr>
                <a:srgbClr val="888888"/>
              </a:buClr>
              <a:buSzPts val="1800"/>
              <a:buFont typeface="Helvetica Neue Light"/>
              <a:buNone/>
              <a:defRPr sz="1350">
                <a:solidFill>
                  <a:srgbClr val="888888"/>
                </a:solidFill>
              </a:defRPr>
            </a:lvl1pPr>
            <a:lvl2pPr marL="685800" lvl="1" indent="-171450" algn="l">
              <a:lnSpc>
                <a:spcPct val="90000"/>
              </a:lnSpc>
              <a:spcBef>
                <a:spcPts val="375"/>
              </a:spcBef>
              <a:spcAft>
                <a:spcPts val="0"/>
              </a:spcAft>
              <a:buClr>
                <a:srgbClr val="888888"/>
              </a:buClr>
              <a:buSzPts val="2000"/>
              <a:buFont typeface="Helvetica Neue Light"/>
              <a:buNone/>
              <a:defRPr sz="1500">
                <a:solidFill>
                  <a:srgbClr val="888888"/>
                </a:solidFill>
              </a:defRPr>
            </a:lvl2pPr>
            <a:lvl3pPr marL="1028700" lvl="2" indent="-171450" algn="l">
              <a:lnSpc>
                <a:spcPct val="90000"/>
              </a:lnSpc>
              <a:spcBef>
                <a:spcPts val="375"/>
              </a:spcBef>
              <a:spcAft>
                <a:spcPts val="0"/>
              </a:spcAft>
              <a:buClr>
                <a:srgbClr val="888888"/>
              </a:buClr>
              <a:buSzPts val="1800"/>
              <a:buFont typeface="Helvetica Neue Light"/>
              <a:buNone/>
              <a:defRPr sz="1350">
                <a:solidFill>
                  <a:srgbClr val="888888"/>
                </a:solidFill>
              </a:defRPr>
            </a:lvl3pPr>
            <a:lvl4pPr marL="1371600" lvl="3" indent="-171450" algn="l">
              <a:lnSpc>
                <a:spcPct val="90000"/>
              </a:lnSpc>
              <a:spcBef>
                <a:spcPts val="375"/>
              </a:spcBef>
              <a:spcAft>
                <a:spcPts val="0"/>
              </a:spcAft>
              <a:buClr>
                <a:srgbClr val="888888"/>
              </a:buClr>
              <a:buSzPts val="1600"/>
              <a:buFont typeface="Helvetica Neue Light"/>
              <a:buNone/>
              <a:defRPr sz="1200">
                <a:solidFill>
                  <a:srgbClr val="888888"/>
                </a:solidFill>
              </a:defRPr>
            </a:lvl4pPr>
            <a:lvl5pPr marL="1714500" lvl="4" indent="-171450" algn="l">
              <a:lnSpc>
                <a:spcPct val="90000"/>
              </a:lnSpc>
              <a:spcBef>
                <a:spcPts val="375"/>
              </a:spcBef>
              <a:spcAft>
                <a:spcPts val="0"/>
              </a:spcAft>
              <a:buClr>
                <a:srgbClr val="888888"/>
              </a:buClr>
              <a:buSzPts val="1600"/>
              <a:buFont typeface="Helvetica Neue Light"/>
              <a:buNone/>
              <a:defRPr sz="1200">
                <a:solidFill>
                  <a:srgbClr val="888888"/>
                </a:solidFill>
              </a:defRPr>
            </a:lvl5pPr>
            <a:lvl6pPr marL="2057400" lvl="5" indent="-171450" algn="l">
              <a:lnSpc>
                <a:spcPct val="90000"/>
              </a:lnSpc>
              <a:spcBef>
                <a:spcPts val="375"/>
              </a:spcBef>
              <a:spcAft>
                <a:spcPts val="0"/>
              </a:spcAft>
              <a:buClr>
                <a:srgbClr val="888888"/>
              </a:buClr>
              <a:buSzPts val="1600"/>
              <a:buNone/>
              <a:defRPr sz="1200">
                <a:solidFill>
                  <a:srgbClr val="888888"/>
                </a:solidFill>
              </a:defRPr>
            </a:lvl6pPr>
            <a:lvl7pPr marL="2400300" lvl="6" indent="-171450" algn="l">
              <a:lnSpc>
                <a:spcPct val="90000"/>
              </a:lnSpc>
              <a:spcBef>
                <a:spcPts val="375"/>
              </a:spcBef>
              <a:spcAft>
                <a:spcPts val="0"/>
              </a:spcAft>
              <a:buClr>
                <a:srgbClr val="888888"/>
              </a:buClr>
              <a:buSzPts val="1600"/>
              <a:buNone/>
              <a:defRPr sz="1200">
                <a:solidFill>
                  <a:srgbClr val="888888"/>
                </a:solidFill>
              </a:defRPr>
            </a:lvl7pPr>
            <a:lvl8pPr marL="2743200" lvl="7" indent="-171450" algn="l">
              <a:lnSpc>
                <a:spcPct val="90000"/>
              </a:lnSpc>
              <a:spcBef>
                <a:spcPts val="375"/>
              </a:spcBef>
              <a:spcAft>
                <a:spcPts val="0"/>
              </a:spcAft>
              <a:buClr>
                <a:srgbClr val="888888"/>
              </a:buClr>
              <a:buSzPts val="1600"/>
              <a:buNone/>
              <a:defRPr sz="1200">
                <a:solidFill>
                  <a:srgbClr val="888888"/>
                </a:solidFill>
              </a:defRPr>
            </a:lvl8pPr>
            <a:lvl9pPr marL="3086100" lvl="8" indent="-171450" algn="l">
              <a:lnSpc>
                <a:spcPct val="90000"/>
              </a:lnSpc>
              <a:spcBef>
                <a:spcPts val="375"/>
              </a:spcBef>
              <a:spcAft>
                <a:spcPts val="0"/>
              </a:spcAft>
              <a:buClr>
                <a:srgbClr val="888888"/>
              </a:buClr>
              <a:buSzPts val="1600"/>
              <a:buNone/>
              <a:defRPr sz="1200">
                <a:solidFill>
                  <a:srgbClr val="888888"/>
                </a:solidFill>
              </a:defRPr>
            </a:lvl9pPr>
          </a:lstStyle>
          <a:p>
            <a:endParaRPr/>
          </a:p>
        </p:txBody>
      </p:sp>
      <p:sp>
        <p:nvSpPr>
          <p:cNvPr id="30" name="Google Shape;30;p6"/>
          <p:cNvSpPr txBox="1">
            <a:spLocks noGrp="1"/>
          </p:cNvSpPr>
          <p:nvPr>
            <p:ph type="sldNum" idx="12"/>
          </p:nvPr>
        </p:nvSpPr>
        <p:spPr>
          <a:xfrm>
            <a:off x="8505000" y="4902994"/>
            <a:ext cx="625550" cy="2238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7411866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189" lvl="0" indent="-342892">
              <a:spcBef>
                <a:spcPts val="0"/>
              </a:spcBef>
              <a:spcAft>
                <a:spcPts val="0"/>
              </a:spcAft>
              <a:buSzPts val="1800"/>
              <a:buChar char="●"/>
              <a:defRPr/>
            </a:lvl1pPr>
            <a:lvl2pPr marL="914378" lvl="1" indent="-317492">
              <a:spcBef>
                <a:spcPts val="1600"/>
              </a:spcBef>
              <a:spcAft>
                <a:spcPts val="0"/>
              </a:spcAft>
              <a:buSzPts val="1400"/>
              <a:buChar char="○"/>
              <a:defRPr/>
            </a:lvl2pPr>
            <a:lvl3pPr marL="1371566" lvl="2" indent="-317492">
              <a:spcBef>
                <a:spcPts val="1600"/>
              </a:spcBef>
              <a:spcAft>
                <a:spcPts val="0"/>
              </a:spcAft>
              <a:buSzPts val="1400"/>
              <a:buChar char="■"/>
              <a:defRPr/>
            </a:lvl3pPr>
            <a:lvl4pPr marL="1828754" lvl="3" indent="-317492">
              <a:spcBef>
                <a:spcPts val="1600"/>
              </a:spcBef>
              <a:spcAft>
                <a:spcPts val="0"/>
              </a:spcAft>
              <a:buSzPts val="1400"/>
              <a:buChar char="●"/>
              <a:defRPr/>
            </a:lvl4pPr>
            <a:lvl5pPr marL="2285943" lvl="4" indent="-317492">
              <a:spcBef>
                <a:spcPts val="1600"/>
              </a:spcBef>
              <a:spcAft>
                <a:spcPts val="0"/>
              </a:spcAft>
              <a:buSzPts val="1400"/>
              <a:buChar char="○"/>
              <a:defRPr/>
            </a:lvl5pPr>
            <a:lvl6pPr marL="2743132" lvl="5" indent="-317492">
              <a:spcBef>
                <a:spcPts val="1600"/>
              </a:spcBef>
              <a:spcAft>
                <a:spcPts val="0"/>
              </a:spcAft>
              <a:buSzPts val="1400"/>
              <a:buChar char="■"/>
              <a:defRPr/>
            </a:lvl6pPr>
            <a:lvl7pPr marL="3200320" lvl="6" indent="-317492">
              <a:spcBef>
                <a:spcPts val="1600"/>
              </a:spcBef>
              <a:spcAft>
                <a:spcPts val="0"/>
              </a:spcAft>
              <a:buSzPts val="1400"/>
              <a:buChar char="●"/>
              <a:defRPr/>
            </a:lvl7pPr>
            <a:lvl8pPr marL="3657509" lvl="7" indent="-317492">
              <a:spcBef>
                <a:spcPts val="1600"/>
              </a:spcBef>
              <a:spcAft>
                <a:spcPts val="0"/>
              </a:spcAft>
              <a:buSzPts val="1400"/>
              <a:buChar char="○"/>
              <a:defRPr/>
            </a:lvl8pPr>
            <a:lvl9pPr marL="4114697" lvl="8" indent="-317492">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405187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kills content slide 1 1">
  <p:cSld name="TITLE_2_1_1_3">
    <p:bg>
      <p:bgPr>
        <a:solidFill>
          <a:schemeClr val="lt1"/>
        </a:solidFill>
        <a:effectLst/>
      </p:bgPr>
    </p:bg>
    <p:spTree>
      <p:nvGrpSpPr>
        <p:cNvPr id="1" name="Shape 56"/>
        <p:cNvGrpSpPr/>
        <p:nvPr/>
      </p:nvGrpSpPr>
      <p:grpSpPr>
        <a:xfrm>
          <a:off x="0" y="0"/>
          <a:ext cx="0" cy="0"/>
          <a:chOff x="0" y="0"/>
          <a:chExt cx="0" cy="0"/>
        </a:xfrm>
      </p:grpSpPr>
      <p:sp>
        <p:nvSpPr>
          <p:cNvPr id="57" name="Google Shape;57;p15"/>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dk1"/>
              </a:buClr>
              <a:buSzPts val="2000"/>
              <a:buNone/>
              <a:defRPr sz="2000">
                <a:solidFill>
                  <a:schemeClr val="dk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58" name="Google Shape;58;p15"/>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rot="5400000">
            <a:off x="94753" y="740237"/>
            <a:ext cx="6720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txBox="1">
            <a:spLocks noGrp="1"/>
          </p:cNvSpPr>
          <p:nvPr>
            <p:ph type="subTitle" idx="1"/>
          </p:nvPr>
        </p:nvSpPr>
        <p:spPr>
          <a:xfrm>
            <a:off x="613700" y="1028375"/>
            <a:ext cx="76251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a:solidFill>
                  <a:schemeClr val="dk1"/>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62" name="Google Shape;62;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column 2 1">
  <p:cSld name="TITLE_2_1_1_2_2_1">
    <p:bg>
      <p:bgPr>
        <a:solidFill>
          <a:schemeClr val="lt1"/>
        </a:solidFill>
        <a:effectLst/>
      </p:bgPr>
    </p:bg>
    <p:spTree>
      <p:nvGrpSpPr>
        <p:cNvPr id="1" name="Shape 71"/>
        <p:cNvGrpSpPr/>
        <p:nvPr/>
      </p:nvGrpSpPr>
      <p:grpSpPr>
        <a:xfrm>
          <a:off x="0" y="0"/>
          <a:ext cx="0" cy="0"/>
          <a:chOff x="0" y="0"/>
          <a:chExt cx="0" cy="0"/>
        </a:xfrm>
      </p:grpSpPr>
      <p:sp>
        <p:nvSpPr>
          <p:cNvPr id="72" name="Google Shape;72;p1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dk1"/>
              </a:buClr>
              <a:buSzPts val="2000"/>
              <a:buNone/>
              <a:defRPr sz="2000">
                <a:solidFill>
                  <a:schemeClr val="dk1"/>
                </a:solidFill>
              </a:defRPr>
            </a:lvl1pPr>
            <a:lvl2pPr lvl="1" algn="l" rtl="0">
              <a:spcBef>
                <a:spcPts val="0"/>
              </a:spcBef>
              <a:spcAft>
                <a:spcPts val="0"/>
              </a:spcAft>
              <a:buClr>
                <a:schemeClr val="dk1"/>
              </a:buClr>
              <a:buSzPts val="2400"/>
              <a:buNone/>
              <a:defRPr sz="2400">
                <a:solidFill>
                  <a:schemeClr val="dk1"/>
                </a:solidFill>
              </a:defRPr>
            </a:lvl2pPr>
            <a:lvl3pPr lvl="2" algn="l" rtl="0">
              <a:spcBef>
                <a:spcPts val="0"/>
              </a:spcBef>
              <a:spcAft>
                <a:spcPts val="0"/>
              </a:spcAft>
              <a:buClr>
                <a:schemeClr val="dk1"/>
              </a:buClr>
              <a:buSzPts val="2400"/>
              <a:buNone/>
              <a:defRPr sz="2400">
                <a:solidFill>
                  <a:schemeClr val="dk1"/>
                </a:solidFill>
              </a:defRPr>
            </a:lvl3pPr>
            <a:lvl4pPr lvl="3" algn="l" rtl="0">
              <a:spcBef>
                <a:spcPts val="0"/>
              </a:spcBef>
              <a:spcAft>
                <a:spcPts val="0"/>
              </a:spcAft>
              <a:buClr>
                <a:schemeClr val="dk1"/>
              </a:buClr>
              <a:buSzPts val="2400"/>
              <a:buNone/>
              <a:defRPr sz="2400">
                <a:solidFill>
                  <a:schemeClr val="dk1"/>
                </a:solidFill>
              </a:defRPr>
            </a:lvl4pPr>
            <a:lvl5pPr lvl="4" algn="l" rtl="0">
              <a:spcBef>
                <a:spcPts val="0"/>
              </a:spcBef>
              <a:spcAft>
                <a:spcPts val="0"/>
              </a:spcAft>
              <a:buClr>
                <a:schemeClr val="dk1"/>
              </a:buClr>
              <a:buSzPts val="2400"/>
              <a:buNone/>
              <a:defRPr sz="2400">
                <a:solidFill>
                  <a:schemeClr val="dk1"/>
                </a:solidFill>
              </a:defRPr>
            </a:lvl5pPr>
            <a:lvl6pPr lvl="5" algn="l" rtl="0">
              <a:spcBef>
                <a:spcPts val="0"/>
              </a:spcBef>
              <a:spcAft>
                <a:spcPts val="0"/>
              </a:spcAft>
              <a:buClr>
                <a:schemeClr val="dk1"/>
              </a:buClr>
              <a:buSzPts val="2400"/>
              <a:buNone/>
              <a:defRPr sz="2400">
                <a:solidFill>
                  <a:schemeClr val="dk1"/>
                </a:solidFill>
              </a:defRPr>
            </a:lvl6pPr>
            <a:lvl7pPr lvl="6" algn="l" rtl="0">
              <a:spcBef>
                <a:spcPts val="0"/>
              </a:spcBef>
              <a:spcAft>
                <a:spcPts val="0"/>
              </a:spcAft>
              <a:buClr>
                <a:schemeClr val="dk1"/>
              </a:buClr>
              <a:buSzPts val="2400"/>
              <a:buNone/>
              <a:defRPr sz="2400">
                <a:solidFill>
                  <a:schemeClr val="dk1"/>
                </a:solidFill>
              </a:defRPr>
            </a:lvl7pPr>
            <a:lvl8pPr lvl="7" algn="l" rtl="0">
              <a:spcBef>
                <a:spcPts val="0"/>
              </a:spcBef>
              <a:spcAft>
                <a:spcPts val="0"/>
              </a:spcAft>
              <a:buClr>
                <a:schemeClr val="dk1"/>
              </a:buClr>
              <a:buSzPts val="2400"/>
              <a:buNone/>
              <a:defRPr sz="2400">
                <a:solidFill>
                  <a:schemeClr val="dk1"/>
                </a:solidFill>
              </a:defRPr>
            </a:lvl8pPr>
            <a:lvl9pPr lvl="8" algn="l" rtl="0">
              <a:spcBef>
                <a:spcPts val="0"/>
              </a:spcBef>
              <a:spcAft>
                <a:spcPts val="0"/>
              </a:spcAft>
              <a:buClr>
                <a:schemeClr val="dk1"/>
              </a:buClr>
              <a:buSzPts val="2400"/>
              <a:buNone/>
              <a:defRPr sz="2400">
                <a:solidFill>
                  <a:schemeClr val="dk1"/>
                </a:solidFill>
              </a:defRPr>
            </a:lvl9pPr>
          </a:lstStyle>
          <a:p>
            <a:endParaRPr/>
          </a:p>
        </p:txBody>
      </p:sp>
      <p:sp>
        <p:nvSpPr>
          <p:cNvPr id="73" name="Google Shape;73;p17"/>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7"/>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7"/>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7"/>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Clr>
                <a:schemeClr val="dk1"/>
              </a:buClr>
              <a:buSzPts val="1500"/>
              <a:buNone/>
              <a:defRPr sz="1500">
                <a:solidFill>
                  <a:schemeClr val="dk1"/>
                </a:solidFill>
              </a:defRPr>
            </a:lvl1pPr>
            <a:lvl2pPr marL="914400" lvl="1" indent="-228600" algn="l" rtl="0">
              <a:spcBef>
                <a:spcPts val="0"/>
              </a:spcBef>
              <a:spcAft>
                <a:spcPts val="0"/>
              </a:spcAft>
              <a:buClr>
                <a:schemeClr val="dk1"/>
              </a:buClr>
              <a:buSzPts val="1500"/>
              <a:buNone/>
              <a:defRPr sz="1500">
                <a:solidFill>
                  <a:schemeClr val="dk1"/>
                </a:solidFill>
              </a:defRPr>
            </a:lvl2pPr>
            <a:lvl3pPr marL="1371600" lvl="2" indent="-228600" algn="l" rtl="0">
              <a:spcBef>
                <a:spcPts val="0"/>
              </a:spcBef>
              <a:spcAft>
                <a:spcPts val="0"/>
              </a:spcAft>
              <a:buClr>
                <a:schemeClr val="dk1"/>
              </a:buClr>
              <a:buSzPts val="1500"/>
              <a:buNone/>
              <a:defRPr sz="1500">
                <a:solidFill>
                  <a:schemeClr val="dk1"/>
                </a:solidFill>
              </a:defRPr>
            </a:lvl3pPr>
            <a:lvl4pPr marL="1828800" lvl="3" indent="-228600" algn="l" rtl="0">
              <a:spcBef>
                <a:spcPts val="0"/>
              </a:spcBef>
              <a:spcAft>
                <a:spcPts val="0"/>
              </a:spcAft>
              <a:buClr>
                <a:schemeClr val="dk1"/>
              </a:buClr>
              <a:buSzPts val="1500"/>
              <a:buNone/>
              <a:defRPr sz="1500">
                <a:solidFill>
                  <a:schemeClr val="dk1"/>
                </a:solidFill>
              </a:defRPr>
            </a:lvl4pPr>
            <a:lvl5pPr marL="2286000" lvl="4" indent="-228600" algn="l" rtl="0">
              <a:spcBef>
                <a:spcPts val="0"/>
              </a:spcBef>
              <a:spcAft>
                <a:spcPts val="0"/>
              </a:spcAft>
              <a:buClr>
                <a:schemeClr val="dk1"/>
              </a:buClr>
              <a:buSzPts val="1500"/>
              <a:buNone/>
              <a:defRPr sz="1500">
                <a:solidFill>
                  <a:schemeClr val="dk1"/>
                </a:solidFill>
              </a:defRPr>
            </a:lvl5pPr>
            <a:lvl6pPr marL="2743200" lvl="5" indent="-323850" algn="l" rtl="0">
              <a:spcBef>
                <a:spcPts val="0"/>
              </a:spcBef>
              <a:spcAft>
                <a:spcPts val="0"/>
              </a:spcAft>
              <a:buClr>
                <a:schemeClr val="dk1"/>
              </a:buClr>
              <a:buSzPts val="1500"/>
              <a:buChar char="•"/>
              <a:defRPr sz="1500">
                <a:solidFill>
                  <a:schemeClr val="dk1"/>
                </a:solidFill>
              </a:defRPr>
            </a:lvl6pPr>
            <a:lvl7pPr marL="3200400" lvl="6" indent="-323850" algn="l" rtl="0">
              <a:spcBef>
                <a:spcPts val="0"/>
              </a:spcBef>
              <a:spcAft>
                <a:spcPts val="0"/>
              </a:spcAft>
              <a:buClr>
                <a:schemeClr val="dk1"/>
              </a:buClr>
              <a:buSzPts val="1500"/>
              <a:buChar char="•"/>
              <a:defRPr sz="1500">
                <a:solidFill>
                  <a:schemeClr val="dk1"/>
                </a:solidFill>
              </a:defRPr>
            </a:lvl7pPr>
            <a:lvl8pPr marL="3657600" lvl="7" indent="-323850" algn="l" rtl="0">
              <a:spcBef>
                <a:spcPts val="0"/>
              </a:spcBef>
              <a:spcAft>
                <a:spcPts val="0"/>
              </a:spcAft>
              <a:buClr>
                <a:schemeClr val="dk1"/>
              </a:buClr>
              <a:buSzPts val="1500"/>
              <a:buChar char="•"/>
              <a:defRPr sz="1500">
                <a:solidFill>
                  <a:schemeClr val="dk1"/>
                </a:solidFill>
              </a:defRPr>
            </a:lvl8pPr>
            <a:lvl9pPr marL="4114800" lvl="8" indent="-323850" algn="l" rtl="0">
              <a:spcBef>
                <a:spcPts val="0"/>
              </a:spcBef>
              <a:spcAft>
                <a:spcPts val="0"/>
              </a:spcAft>
              <a:buClr>
                <a:schemeClr val="dk1"/>
              </a:buClr>
              <a:buSzPts val="1500"/>
              <a:buChar char="•"/>
              <a:defRPr sz="1500">
                <a:solidFill>
                  <a:schemeClr val="dk1"/>
                </a:solidFill>
              </a:defRPr>
            </a:lvl9pPr>
          </a:lstStyle>
          <a:p>
            <a:endParaRPr/>
          </a:p>
        </p:txBody>
      </p:sp>
      <p:sp>
        <p:nvSpPr>
          <p:cNvPr id="77" name="Google Shape;77;p17"/>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Clr>
                <a:schemeClr val="dk1"/>
              </a:buClr>
              <a:buSzPts val="1500"/>
              <a:buNone/>
              <a:defRPr sz="1500">
                <a:solidFill>
                  <a:schemeClr val="dk1"/>
                </a:solidFill>
              </a:defRPr>
            </a:lvl1pPr>
            <a:lvl2pPr marL="914400" lvl="1" indent="-228600" algn="l" rtl="0">
              <a:spcBef>
                <a:spcPts val="0"/>
              </a:spcBef>
              <a:spcAft>
                <a:spcPts val="0"/>
              </a:spcAft>
              <a:buClr>
                <a:schemeClr val="dk1"/>
              </a:buClr>
              <a:buSzPts val="1500"/>
              <a:buNone/>
              <a:defRPr sz="1500">
                <a:solidFill>
                  <a:schemeClr val="dk1"/>
                </a:solidFill>
              </a:defRPr>
            </a:lvl2pPr>
            <a:lvl3pPr marL="1371600" lvl="2" indent="-228600" algn="l" rtl="0">
              <a:spcBef>
                <a:spcPts val="0"/>
              </a:spcBef>
              <a:spcAft>
                <a:spcPts val="0"/>
              </a:spcAft>
              <a:buClr>
                <a:schemeClr val="dk1"/>
              </a:buClr>
              <a:buSzPts val="1500"/>
              <a:buNone/>
              <a:defRPr sz="1500">
                <a:solidFill>
                  <a:schemeClr val="dk1"/>
                </a:solidFill>
              </a:defRPr>
            </a:lvl3pPr>
            <a:lvl4pPr marL="1828800" lvl="3" indent="-228600" algn="l" rtl="0">
              <a:spcBef>
                <a:spcPts val="0"/>
              </a:spcBef>
              <a:spcAft>
                <a:spcPts val="0"/>
              </a:spcAft>
              <a:buClr>
                <a:schemeClr val="dk1"/>
              </a:buClr>
              <a:buSzPts val="1500"/>
              <a:buNone/>
              <a:defRPr sz="1500">
                <a:solidFill>
                  <a:schemeClr val="dk1"/>
                </a:solidFill>
              </a:defRPr>
            </a:lvl4pPr>
            <a:lvl5pPr marL="2286000" lvl="4" indent="-228600" algn="l" rtl="0">
              <a:spcBef>
                <a:spcPts val="0"/>
              </a:spcBef>
              <a:spcAft>
                <a:spcPts val="0"/>
              </a:spcAft>
              <a:buClr>
                <a:schemeClr val="dk1"/>
              </a:buClr>
              <a:buSzPts val="1500"/>
              <a:buNone/>
              <a:defRPr sz="1500">
                <a:solidFill>
                  <a:schemeClr val="dk1"/>
                </a:solidFill>
              </a:defRPr>
            </a:lvl5pPr>
            <a:lvl6pPr marL="2743200" lvl="5" indent="-323850" algn="l" rtl="0">
              <a:spcBef>
                <a:spcPts val="0"/>
              </a:spcBef>
              <a:spcAft>
                <a:spcPts val="0"/>
              </a:spcAft>
              <a:buClr>
                <a:schemeClr val="dk1"/>
              </a:buClr>
              <a:buSzPts val="1500"/>
              <a:buChar char="•"/>
              <a:defRPr sz="1500">
                <a:solidFill>
                  <a:schemeClr val="dk1"/>
                </a:solidFill>
              </a:defRPr>
            </a:lvl6pPr>
            <a:lvl7pPr marL="3200400" lvl="6" indent="-323850" algn="l" rtl="0">
              <a:spcBef>
                <a:spcPts val="0"/>
              </a:spcBef>
              <a:spcAft>
                <a:spcPts val="0"/>
              </a:spcAft>
              <a:buClr>
                <a:schemeClr val="dk1"/>
              </a:buClr>
              <a:buSzPts val="1500"/>
              <a:buChar char="•"/>
              <a:defRPr sz="1500">
                <a:solidFill>
                  <a:schemeClr val="dk1"/>
                </a:solidFill>
              </a:defRPr>
            </a:lvl7pPr>
            <a:lvl8pPr marL="3657600" lvl="7" indent="-323850" algn="l" rtl="0">
              <a:spcBef>
                <a:spcPts val="0"/>
              </a:spcBef>
              <a:spcAft>
                <a:spcPts val="0"/>
              </a:spcAft>
              <a:buClr>
                <a:schemeClr val="dk1"/>
              </a:buClr>
              <a:buSzPts val="1500"/>
              <a:buChar char="•"/>
              <a:defRPr sz="1500">
                <a:solidFill>
                  <a:schemeClr val="dk1"/>
                </a:solidFill>
              </a:defRPr>
            </a:lvl8pPr>
            <a:lvl9pPr marL="4114800" lvl="8" indent="-323850" algn="l" rtl="0">
              <a:spcBef>
                <a:spcPts val="0"/>
              </a:spcBef>
              <a:spcAft>
                <a:spcPts val="0"/>
              </a:spcAft>
              <a:buClr>
                <a:schemeClr val="dk1"/>
              </a:buClr>
              <a:buSzPts val="1500"/>
              <a:buChar char="•"/>
              <a:defRPr sz="1500">
                <a:solidFill>
                  <a:schemeClr val="dk1"/>
                </a:solidFill>
              </a:defRPr>
            </a:lvl9pPr>
          </a:lstStyle>
          <a:p>
            <a:endParaRPr/>
          </a:p>
        </p:txBody>
      </p:sp>
      <p:sp>
        <p:nvSpPr>
          <p:cNvPr id="78" name="Google Shape;78;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uter right">
  <p:cSld name="TITLE_1">
    <p:bg>
      <p:bgPr>
        <a:solidFill>
          <a:srgbClr val="000000"/>
        </a:solidFill>
        <a:effectLst/>
      </p:bgPr>
    </p:bg>
    <p:spTree>
      <p:nvGrpSpPr>
        <p:cNvPr id="1" name="Shape 79"/>
        <p:cNvGrpSpPr/>
        <p:nvPr/>
      </p:nvGrpSpPr>
      <p:grpSpPr>
        <a:xfrm>
          <a:off x="0" y="0"/>
          <a:ext cx="0" cy="0"/>
          <a:chOff x="0" y="0"/>
          <a:chExt cx="0" cy="0"/>
        </a:xfrm>
      </p:grpSpPr>
      <p:sp>
        <p:nvSpPr>
          <p:cNvPr id="80" name="Google Shape;80;p18"/>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pic>
        <p:nvPicPr>
          <p:cNvPr id="81" name="Google Shape;81;p18"/>
          <p:cNvPicPr preferRelativeResize="0"/>
          <p:nvPr/>
        </p:nvPicPr>
        <p:blipFill>
          <a:blip r:embed="rId2">
            <a:alphaModFix/>
          </a:blip>
          <a:stretch>
            <a:fillRect/>
          </a:stretch>
        </p:blipFill>
        <p:spPr>
          <a:xfrm>
            <a:off x="2975050" y="456025"/>
            <a:ext cx="8270745" cy="5240901"/>
          </a:xfrm>
          <a:prstGeom prst="rect">
            <a:avLst/>
          </a:prstGeom>
          <a:noFill/>
          <a:ln>
            <a:noFill/>
          </a:ln>
        </p:spPr>
      </p:pic>
      <p:sp>
        <p:nvSpPr>
          <p:cNvPr id="82" name="Google Shape;82;p18"/>
          <p:cNvSpPr txBox="1">
            <a:spLocks noGrp="1"/>
          </p:cNvSpPr>
          <p:nvPr>
            <p:ph type="title"/>
          </p:nvPr>
        </p:nvSpPr>
        <p:spPr>
          <a:xfrm>
            <a:off x="231925" y="431025"/>
            <a:ext cx="35058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83" name="Google Shape;83;p18"/>
          <p:cNvSpPr txBox="1">
            <a:spLocks noGrp="1"/>
          </p:cNvSpPr>
          <p:nvPr>
            <p:ph type="subTitle" idx="1"/>
          </p:nvPr>
        </p:nvSpPr>
        <p:spPr>
          <a:xfrm>
            <a:off x="231925" y="1493100"/>
            <a:ext cx="35058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uter right 1">
  <p:cSld name="TITLE_1_2">
    <p:bg>
      <p:bgPr>
        <a:solidFill>
          <a:srgbClr val="000000"/>
        </a:solidFill>
        <a:effectLst/>
      </p:bgPr>
    </p:bg>
    <p:spTree>
      <p:nvGrpSpPr>
        <p:cNvPr id="1" name="Shape 84"/>
        <p:cNvGrpSpPr/>
        <p:nvPr/>
      </p:nvGrpSpPr>
      <p:grpSpPr>
        <a:xfrm>
          <a:off x="0" y="0"/>
          <a:ext cx="0" cy="0"/>
          <a:chOff x="0" y="0"/>
          <a:chExt cx="0" cy="0"/>
        </a:xfrm>
      </p:grpSpPr>
      <p:sp>
        <p:nvSpPr>
          <p:cNvPr id="85" name="Google Shape;85;p19"/>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86" name="Google Shape;86;p19"/>
          <p:cNvSpPr txBox="1">
            <a:spLocks noGrp="1"/>
          </p:cNvSpPr>
          <p:nvPr>
            <p:ph type="title"/>
          </p:nvPr>
        </p:nvSpPr>
        <p:spPr>
          <a:xfrm>
            <a:off x="231925" y="314025"/>
            <a:ext cx="8702700" cy="683400"/>
          </a:xfrm>
          <a:prstGeom prst="rect">
            <a:avLst/>
          </a:prstGeom>
          <a:noFill/>
          <a:ln>
            <a:noFill/>
          </a:ln>
        </p:spPr>
        <p:txBody>
          <a:bodyPr spcFirstLastPara="1" wrap="square" lIns="45700" tIns="45700" rIns="45700" bIns="45700" anchor="b" anchorCtr="0">
            <a:noAutofit/>
          </a:bodyPr>
          <a:lstStyle>
            <a:lvl1pPr lvl="0" rtl="0">
              <a:lnSpc>
                <a:spcPct val="90000"/>
              </a:lnSpc>
              <a:spcBef>
                <a:spcPts val="0"/>
              </a:spcBef>
              <a:spcAft>
                <a:spcPts val="0"/>
              </a:spcAft>
              <a:buClr>
                <a:schemeClr val="lt1"/>
              </a:buClr>
              <a:buSzPts val="2000"/>
              <a:buNone/>
              <a:defRPr sz="2000">
                <a:solidFill>
                  <a:schemeClr val="lt1"/>
                </a:solidFill>
              </a:defRPr>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a:endParaRPr/>
          </a:p>
        </p:txBody>
      </p:sp>
      <p:pic>
        <p:nvPicPr>
          <p:cNvPr id="87" name="Google Shape;87;p19"/>
          <p:cNvPicPr preferRelativeResize="0"/>
          <p:nvPr/>
        </p:nvPicPr>
        <p:blipFill>
          <a:blip r:embed="rId2">
            <a:alphaModFix/>
          </a:blip>
          <a:stretch>
            <a:fillRect/>
          </a:stretch>
        </p:blipFill>
        <p:spPr>
          <a:xfrm>
            <a:off x="948098" y="937700"/>
            <a:ext cx="7247804" cy="459267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mart phone right 1">
  <p:cSld name="TITLE_1_1">
    <p:bg>
      <p:bgPr>
        <a:solidFill>
          <a:srgbClr val="000000"/>
        </a:solidFill>
        <a:effectLst/>
      </p:bgPr>
    </p:bg>
    <p:spTree>
      <p:nvGrpSpPr>
        <p:cNvPr id="1" name="Shape 88"/>
        <p:cNvGrpSpPr/>
        <p:nvPr/>
      </p:nvGrpSpPr>
      <p:grpSpPr>
        <a:xfrm>
          <a:off x="0" y="0"/>
          <a:ext cx="0" cy="0"/>
          <a:chOff x="0" y="0"/>
          <a:chExt cx="0" cy="0"/>
        </a:xfrm>
      </p:grpSpPr>
      <p:sp>
        <p:nvSpPr>
          <p:cNvPr id="89" name="Google Shape;89;p20"/>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90" name="Google Shape;90;p20"/>
          <p:cNvSpPr txBox="1"/>
          <p:nvPr/>
        </p:nvSpPr>
        <p:spPr>
          <a:xfrm>
            <a:off x="398700" y="403700"/>
            <a:ext cx="3156600" cy="60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latin typeface="Montserrat"/>
                <a:ea typeface="Montserrat"/>
                <a:cs typeface="Montserrat"/>
                <a:sym typeface="Montserrat"/>
              </a:rPr>
              <a:t>Headline content</a:t>
            </a:r>
            <a:endParaRPr sz="1800" b="1">
              <a:solidFill>
                <a:srgbClr val="FFFFFF"/>
              </a:solidFill>
              <a:latin typeface="Montserrat"/>
              <a:ea typeface="Montserrat"/>
              <a:cs typeface="Montserrat"/>
              <a:sym typeface="Montserrat"/>
            </a:endParaRPr>
          </a:p>
        </p:txBody>
      </p:sp>
      <p:sp>
        <p:nvSpPr>
          <p:cNvPr id="91" name="Google Shape;91;p20"/>
          <p:cNvSpPr txBox="1">
            <a:spLocks noGrp="1"/>
          </p:cNvSpPr>
          <p:nvPr>
            <p:ph type="title"/>
          </p:nvPr>
        </p:nvSpPr>
        <p:spPr>
          <a:xfrm>
            <a:off x="231925" y="431025"/>
            <a:ext cx="42447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92" name="Google Shape;92;p20"/>
          <p:cNvSpPr txBox="1">
            <a:spLocks noGrp="1"/>
          </p:cNvSpPr>
          <p:nvPr>
            <p:ph type="subTitle" idx="1"/>
          </p:nvPr>
        </p:nvSpPr>
        <p:spPr>
          <a:xfrm>
            <a:off x="231925" y="1493100"/>
            <a:ext cx="42447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93" name="Google Shape;93;p20"/>
          <p:cNvSpPr/>
          <p:nvPr/>
        </p:nvSpPr>
        <p:spPr>
          <a:xfrm>
            <a:off x="4934325" y="763200"/>
            <a:ext cx="3409800" cy="7104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20"/>
          <p:cNvPicPr preferRelativeResize="0"/>
          <p:nvPr/>
        </p:nvPicPr>
        <p:blipFill>
          <a:blip r:embed="rId2">
            <a:alphaModFix/>
          </a:blip>
          <a:stretch>
            <a:fillRect/>
          </a:stretch>
        </p:blipFill>
        <p:spPr>
          <a:xfrm>
            <a:off x="4800975" y="549550"/>
            <a:ext cx="3676650" cy="74503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_1 1">
  <p:cSld name="TITLE_AND_BODY_1_2">
    <p:bg>
      <p:bgPr>
        <a:solidFill>
          <a:srgbClr val="000000"/>
        </a:solidFill>
        <a:effectLst/>
      </p:bgPr>
    </p:bg>
    <p:spTree>
      <p:nvGrpSpPr>
        <p:cNvPr id="1" name="Shape 95"/>
        <p:cNvGrpSpPr/>
        <p:nvPr/>
      </p:nvGrpSpPr>
      <p:grpSpPr>
        <a:xfrm>
          <a:off x="0" y="0"/>
          <a:ext cx="0" cy="0"/>
          <a:chOff x="0" y="0"/>
          <a:chExt cx="0" cy="0"/>
        </a:xfrm>
      </p:grpSpPr>
      <p:sp>
        <p:nvSpPr>
          <p:cNvPr id="96" name="Google Shape;96;p21"/>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97" name="Google Shape;97;p21"/>
          <p:cNvGrpSpPr/>
          <p:nvPr/>
        </p:nvGrpSpPr>
        <p:grpSpPr>
          <a:xfrm>
            <a:off x="4870456" y="830752"/>
            <a:ext cx="4589518" cy="4887574"/>
            <a:chOff x="3458352" y="512656"/>
            <a:chExt cx="5769350" cy="5951747"/>
          </a:xfrm>
        </p:grpSpPr>
        <p:pic>
          <p:nvPicPr>
            <p:cNvPr id="98" name="Google Shape;98;p21"/>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99" name="Google Shape;99;p21"/>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00" name="Google Shape;100;p21"/>
          <p:cNvSpPr/>
          <p:nvPr/>
        </p:nvSpPr>
        <p:spPr>
          <a:xfrm flipH="1">
            <a:off x="504050" y="1576800"/>
            <a:ext cx="72126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1"/>
          <p:cNvSpPr/>
          <p:nvPr/>
        </p:nvSpPr>
        <p:spPr>
          <a:xfrm rot="5400000">
            <a:off x="122857" y="1957800"/>
            <a:ext cx="875100" cy="113100"/>
          </a:xfrm>
          <a:prstGeom prst="rect">
            <a:avLst/>
          </a:prstGeom>
          <a:solidFill>
            <a:srgbClr val="EA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1"/>
          <p:cNvSpPr/>
          <p:nvPr/>
        </p:nvSpPr>
        <p:spPr>
          <a:xfrm rot="5400000">
            <a:off x="6811700" y="785700"/>
            <a:ext cx="1696800" cy="113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3" name="Google Shape;103;p21"/>
          <p:cNvPicPr preferRelativeResize="0"/>
          <p:nvPr/>
        </p:nvPicPr>
        <p:blipFill>
          <a:blip r:embed="rId3">
            <a:alphaModFix/>
          </a:blip>
          <a:stretch>
            <a:fillRect/>
          </a:stretch>
        </p:blipFill>
        <p:spPr>
          <a:xfrm>
            <a:off x="9533954" y="4458500"/>
            <a:ext cx="1338247" cy="290925"/>
          </a:xfrm>
          <a:prstGeom prst="rect">
            <a:avLst/>
          </a:prstGeom>
          <a:noFill/>
          <a:ln>
            <a:noFill/>
          </a:ln>
        </p:spPr>
      </p:pic>
      <p:sp>
        <p:nvSpPr>
          <p:cNvPr id="104" name="Google Shape;104;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621906" y="289234"/>
            <a:ext cx="6598259" cy="68103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1479948" y="3567113"/>
            <a:ext cx="3092053" cy="1002506"/>
          </a:xfrm>
          <a:prstGeom prst="rect">
            <a:avLst/>
          </a:prstGeom>
          <a:noFill/>
          <a:ln>
            <a:noFill/>
          </a:ln>
        </p:spPr>
        <p:txBody>
          <a:bodyPr spcFirstLastPara="1" wrap="square" lIns="90000" tIns="46800" rIns="91425" bIns="45700" anchor="t" anchorCtr="0">
            <a:noAutofit/>
          </a:bodyPr>
          <a:lstStyle>
            <a:lvl1pPr marL="342900" lvl="0" indent="-171450" algn="l">
              <a:lnSpc>
                <a:spcPct val="90000"/>
              </a:lnSpc>
              <a:spcBef>
                <a:spcPts val="750"/>
              </a:spcBef>
              <a:spcAft>
                <a:spcPts val="0"/>
              </a:spcAft>
              <a:buClr>
                <a:srgbClr val="3F3F3F"/>
              </a:buClr>
              <a:buSzPts val="2400"/>
              <a:buFont typeface="Helvetica Neue Light"/>
              <a:buNone/>
              <a:defRPr/>
            </a:lvl1pPr>
            <a:lvl2pPr marL="685800" lvl="1" indent="-257175" algn="l">
              <a:lnSpc>
                <a:spcPct val="90000"/>
              </a:lnSpc>
              <a:spcBef>
                <a:spcPts val="375"/>
              </a:spcBef>
              <a:spcAft>
                <a:spcPts val="0"/>
              </a:spcAft>
              <a:buClr>
                <a:srgbClr val="3F3F3F"/>
              </a:buClr>
              <a:buSzPts val="1800"/>
              <a:buChar char="•"/>
              <a:defRPr/>
            </a:lvl2pPr>
            <a:lvl3pPr marL="1028700" lvl="2" indent="-257175" algn="l">
              <a:lnSpc>
                <a:spcPct val="90000"/>
              </a:lnSpc>
              <a:spcBef>
                <a:spcPts val="375"/>
              </a:spcBef>
              <a:spcAft>
                <a:spcPts val="0"/>
              </a:spcAft>
              <a:buClr>
                <a:srgbClr val="3F3F3F"/>
              </a:buClr>
              <a:buSzPts val="1800"/>
              <a:buChar char="•"/>
              <a:defRPr/>
            </a:lvl3pPr>
            <a:lvl4pPr marL="1371600" lvl="3" indent="-257175" algn="l">
              <a:lnSpc>
                <a:spcPct val="90000"/>
              </a:lnSpc>
              <a:spcBef>
                <a:spcPts val="375"/>
              </a:spcBef>
              <a:spcAft>
                <a:spcPts val="0"/>
              </a:spcAft>
              <a:buClr>
                <a:srgbClr val="3F3F3F"/>
              </a:buClr>
              <a:buSzPts val="1800"/>
              <a:buChar char="•"/>
              <a:defRPr/>
            </a:lvl4pPr>
            <a:lvl5pPr marL="1714500" lvl="4" indent="-257175" algn="l">
              <a:lnSpc>
                <a:spcPct val="90000"/>
              </a:lnSpc>
              <a:spcBef>
                <a:spcPts val="375"/>
              </a:spcBef>
              <a:spcAft>
                <a:spcPts val="0"/>
              </a:spcAft>
              <a:buClr>
                <a:srgbClr val="3F3F3F"/>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687666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714373" y="243000"/>
            <a:ext cx="8424000" cy="68103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3344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621000" y="1134000"/>
            <a:ext cx="7884000" cy="3510000"/>
          </a:xfrm>
          <a:prstGeom prst="rect">
            <a:avLst/>
          </a:prstGeom>
          <a:noFill/>
          <a:ln>
            <a:noFill/>
          </a:ln>
        </p:spPr>
        <p:txBody>
          <a:bodyPr spcFirstLastPara="1" wrap="square" lIns="90000" tIns="46800" rIns="91425" bIns="45700" anchor="t" anchorCtr="0">
            <a:noAutofit/>
          </a:bodyPr>
          <a:lstStyle>
            <a:lvl1pPr marL="342900" lvl="0" indent="-285750" algn="l">
              <a:lnSpc>
                <a:spcPct val="90000"/>
              </a:lnSpc>
              <a:spcBef>
                <a:spcPts val="750"/>
              </a:spcBef>
              <a:spcAft>
                <a:spcPts val="0"/>
              </a:spcAft>
              <a:buClr>
                <a:srgbClr val="3F3F3F"/>
              </a:buClr>
              <a:buSzPts val="2400"/>
              <a:buFont typeface="Helvetica Neue Light"/>
              <a:buChar char="•"/>
              <a:defRPr sz="1800"/>
            </a:lvl1pPr>
            <a:lvl2pPr marL="685800" lvl="1" indent="-276225" algn="l">
              <a:lnSpc>
                <a:spcPct val="90000"/>
              </a:lnSpc>
              <a:spcBef>
                <a:spcPts val="375"/>
              </a:spcBef>
              <a:spcAft>
                <a:spcPts val="0"/>
              </a:spcAft>
              <a:buClr>
                <a:srgbClr val="3F3F3F"/>
              </a:buClr>
              <a:buSzPts val="2200"/>
              <a:buFont typeface="Helvetica Neue Light"/>
              <a:buChar char="•"/>
              <a:defRPr sz="1650"/>
            </a:lvl2pPr>
            <a:lvl3pPr marL="1028700" lvl="2" indent="-257175" algn="l">
              <a:lnSpc>
                <a:spcPct val="90000"/>
              </a:lnSpc>
              <a:spcBef>
                <a:spcPts val="375"/>
              </a:spcBef>
              <a:spcAft>
                <a:spcPts val="0"/>
              </a:spcAft>
              <a:buClr>
                <a:srgbClr val="3F3F3F"/>
              </a:buClr>
              <a:buSzPts val="1800"/>
              <a:buChar char="•"/>
              <a:defRPr/>
            </a:lvl3pPr>
            <a:lvl4pPr marL="1371600" lvl="3" indent="-257175" algn="l">
              <a:lnSpc>
                <a:spcPct val="90000"/>
              </a:lnSpc>
              <a:spcBef>
                <a:spcPts val="375"/>
              </a:spcBef>
              <a:spcAft>
                <a:spcPts val="0"/>
              </a:spcAft>
              <a:buClr>
                <a:srgbClr val="3F3F3F"/>
              </a:buClr>
              <a:buSzPts val="1800"/>
              <a:buChar char="•"/>
              <a:defRPr/>
            </a:lvl4pPr>
            <a:lvl5pPr marL="1714500" lvl="4" indent="-257175" algn="l">
              <a:lnSpc>
                <a:spcPct val="90000"/>
              </a:lnSpc>
              <a:spcBef>
                <a:spcPts val="375"/>
              </a:spcBef>
              <a:spcAft>
                <a:spcPts val="0"/>
              </a:spcAft>
              <a:buClr>
                <a:srgbClr val="3F3F3F"/>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3" name="Google Shape;23;p4"/>
          <p:cNvSpPr txBox="1">
            <a:spLocks noGrp="1"/>
          </p:cNvSpPr>
          <p:nvPr>
            <p:ph type="sldNum" idx="12"/>
          </p:nvPr>
        </p:nvSpPr>
        <p:spPr>
          <a:xfrm>
            <a:off x="8505000" y="4902994"/>
            <a:ext cx="625550" cy="22384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600"/>
              <a:buFont typeface="Arial"/>
              <a:buNone/>
              <a:defRPr sz="1200" b="0" i="0" u="none" strike="noStrike" cap="none">
                <a:solidFill>
                  <a:schemeClr val="lt1"/>
                </a:solidFill>
                <a:latin typeface="Helvetica Neue Light"/>
                <a:ea typeface="Helvetica Neue Light"/>
                <a:cs typeface="Helvetica Neue Light"/>
                <a:sym typeface="Helvetica Neue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052588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7" y="744574"/>
            <a:ext cx="8520600" cy="2052600"/>
          </a:xfrm>
          <a:prstGeom prst="rect">
            <a:avLst/>
          </a:prstGeom>
          <a:noFill/>
          <a:ln>
            <a:noFill/>
          </a:ln>
        </p:spPr>
        <p:txBody>
          <a:bodyPr spcFirstLastPara="1" wrap="square" lIns="91400" tIns="91400" rIns="91400" bIns="91400" anchor="b" anchorCtr="0">
            <a:noAutofit/>
          </a:bodyPr>
          <a:lstStyle>
            <a:lvl1pPr marR="0" lvl="0" algn="ctr" rtl="0">
              <a:lnSpc>
                <a:spcPct val="100000"/>
              </a:lnSpc>
              <a:spcBef>
                <a:spcPts val="0"/>
              </a:spcBef>
              <a:spcAft>
                <a:spcPts val="0"/>
              </a:spcAft>
              <a:buClr>
                <a:schemeClr val="dk1"/>
              </a:buClr>
              <a:buSzPts val="5100"/>
              <a:buNone/>
              <a:defRPr sz="5100" b="1" i="0" u="none" strike="noStrike" cap="none">
                <a:solidFill>
                  <a:schemeClr val="dk1"/>
                </a:solidFill>
              </a:defRPr>
            </a:lvl1pPr>
            <a:lvl2pPr marR="0" lvl="1" algn="ctr" rtl="0">
              <a:lnSpc>
                <a:spcPct val="100000"/>
              </a:lnSpc>
              <a:spcBef>
                <a:spcPts val="0"/>
              </a:spcBef>
              <a:spcAft>
                <a:spcPts val="0"/>
              </a:spcAft>
              <a:buClr>
                <a:srgbClr val="FFFFFF"/>
              </a:buClr>
              <a:buSzPts val="5100"/>
              <a:buNone/>
              <a:defRPr sz="5100" i="0" u="none" strike="noStrike" cap="none">
                <a:solidFill>
                  <a:srgbClr val="FFFFFF"/>
                </a:solidFill>
              </a:defRPr>
            </a:lvl2pPr>
            <a:lvl3pPr marR="0" lvl="2" algn="ctr" rtl="0">
              <a:lnSpc>
                <a:spcPct val="100000"/>
              </a:lnSpc>
              <a:spcBef>
                <a:spcPts val="0"/>
              </a:spcBef>
              <a:spcAft>
                <a:spcPts val="0"/>
              </a:spcAft>
              <a:buClr>
                <a:srgbClr val="FFFFFF"/>
              </a:buClr>
              <a:buSzPts val="5100"/>
              <a:buNone/>
              <a:defRPr sz="5100" i="0" u="none" strike="noStrike" cap="none">
                <a:solidFill>
                  <a:srgbClr val="FFFFFF"/>
                </a:solidFill>
              </a:defRPr>
            </a:lvl3pPr>
            <a:lvl4pPr marR="0" lvl="3" algn="ctr" rtl="0">
              <a:lnSpc>
                <a:spcPct val="100000"/>
              </a:lnSpc>
              <a:spcBef>
                <a:spcPts val="0"/>
              </a:spcBef>
              <a:spcAft>
                <a:spcPts val="0"/>
              </a:spcAft>
              <a:buClr>
                <a:srgbClr val="FFFFFF"/>
              </a:buClr>
              <a:buSzPts val="5100"/>
              <a:buNone/>
              <a:defRPr sz="5100" i="0" u="none" strike="noStrike" cap="none">
                <a:solidFill>
                  <a:srgbClr val="FFFFFF"/>
                </a:solidFill>
              </a:defRPr>
            </a:lvl4pPr>
            <a:lvl5pPr marR="0" lvl="4" algn="ctr" rtl="0">
              <a:lnSpc>
                <a:spcPct val="100000"/>
              </a:lnSpc>
              <a:spcBef>
                <a:spcPts val="0"/>
              </a:spcBef>
              <a:spcAft>
                <a:spcPts val="0"/>
              </a:spcAft>
              <a:buClr>
                <a:srgbClr val="FFFFFF"/>
              </a:buClr>
              <a:buSzPts val="5100"/>
              <a:buNone/>
              <a:defRPr sz="5100" i="0" u="none" strike="noStrike" cap="none">
                <a:solidFill>
                  <a:srgbClr val="FFFFFF"/>
                </a:solidFill>
              </a:defRPr>
            </a:lvl5pPr>
            <a:lvl6pPr marR="0" lvl="5" algn="ctr" rtl="0">
              <a:lnSpc>
                <a:spcPct val="100000"/>
              </a:lnSpc>
              <a:spcBef>
                <a:spcPts val="0"/>
              </a:spcBef>
              <a:spcAft>
                <a:spcPts val="0"/>
              </a:spcAft>
              <a:buClr>
                <a:srgbClr val="FFFFFF"/>
              </a:buClr>
              <a:buSzPts val="5100"/>
              <a:buNone/>
              <a:defRPr sz="5100" i="0" u="none" strike="noStrike" cap="none">
                <a:solidFill>
                  <a:srgbClr val="FFFFFF"/>
                </a:solidFill>
              </a:defRPr>
            </a:lvl6pPr>
            <a:lvl7pPr marR="0" lvl="6" algn="ctr" rtl="0">
              <a:lnSpc>
                <a:spcPct val="100000"/>
              </a:lnSpc>
              <a:spcBef>
                <a:spcPts val="0"/>
              </a:spcBef>
              <a:spcAft>
                <a:spcPts val="0"/>
              </a:spcAft>
              <a:buClr>
                <a:srgbClr val="FFFFFF"/>
              </a:buClr>
              <a:buSzPts val="5100"/>
              <a:buNone/>
              <a:defRPr sz="5100" i="0" u="none" strike="noStrike" cap="none">
                <a:solidFill>
                  <a:srgbClr val="FFFFFF"/>
                </a:solidFill>
              </a:defRPr>
            </a:lvl7pPr>
            <a:lvl8pPr marR="0" lvl="7" algn="ctr" rtl="0">
              <a:lnSpc>
                <a:spcPct val="100000"/>
              </a:lnSpc>
              <a:spcBef>
                <a:spcPts val="0"/>
              </a:spcBef>
              <a:spcAft>
                <a:spcPts val="0"/>
              </a:spcAft>
              <a:buClr>
                <a:srgbClr val="FFFFFF"/>
              </a:buClr>
              <a:buSzPts val="5100"/>
              <a:buNone/>
              <a:defRPr sz="5100" i="0" u="none" strike="noStrike" cap="none">
                <a:solidFill>
                  <a:srgbClr val="FFFFFF"/>
                </a:solidFill>
              </a:defRPr>
            </a:lvl8pPr>
            <a:lvl9pPr marR="0" lvl="8" algn="ctr" rtl="0">
              <a:lnSpc>
                <a:spcPct val="100000"/>
              </a:lnSpc>
              <a:spcBef>
                <a:spcPts val="0"/>
              </a:spcBef>
              <a:spcAft>
                <a:spcPts val="0"/>
              </a:spcAft>
              <a:buClr>
                <a:srgbClr val="FFFFFF"/>
              </a:buClr>
              <a:buSzPts val="5100"/>
              <a:buNone/>
              <a:defRPr sz="5100" i="0" u="none" strike="noStrike" cap="none">
                <a:solidFill>
                  <a:srgbClr val="FFFFFF"/>
                </a:solidFill>
              </a:defRPr>
            </a:lvl9pPr>
          </a:lstStyle>
          <a:p>
            <a:endParaRPr/>
          </a:p>
        </p:txBody>
      </p:sp>
      <p:sp>
        <p:nvSpPr>
          <p:cNvPr id="52" name="Google Shape;52;p13"/>
          <p:cNvSpPr txBox="1">
            <a:spLocks noGrp="1"/>
          </p:cNvSpPr>
          <p:nvPr>
            <p:ph type="body" idx="1"/>
          </p:nvPr>
        </p:nvSpPr>
        <p:spPr>
          <a:xfrm>
            <a:off x="311699" y="2834124"/>
            <a:ext cx="8520600" cy="792600"/>
          </a:xfrm>
          <a:prstGeom prst="rect">
            <a:avLst/>
          </a:prstGeom>
          <a:noFill/>
          <a:ln>
            <a:noFill/>
          </a:ln>
        </p:spPr>
        <p:txBody>
          <a:bodyPr spcFirstLastPara="1" wrap="square" lIns="91400" tIns="91400" rIns="91400" bIns="91400" anchor="t" anchorCtr="0">
            <a:noAutofit/>
          </a:bodyPr>
          <a:lstStyle>
            <a:lvl1pPr marL="457200" marR="0" lvl="0" indent="-228600" algn="ctr" rtl="0">
              <a:lnSpc>
                <a:spcPct val="100000"/>
              </a:lnSpc>
              <a:spcBef>
                <a:spcPts val="0"/>
              </a:spcBef>
              <a:spcAft>
                <a:spcPts val="0"/>
              </a:spcAft>
              <a:buClr>
                <a:schemeClr val="dk1"/>
              </a:buClr>
              <a:buSzPts val="1500"/>
              <a:buNone/>
              <a:defRPr sz="1500" i="0" u="none" strike="noStrike" cap="none">
                <a:solidFill>
                  <a:schemeClr val="dk1"/>
                </a:solidFill>
              </a:defRPr>
            </a:lvl1pPr>
            <a:lvl2pPr marL="914400" marR="0" lvl="1" indent="-228600" algn="ctr" rtl="0">
              <a:lnSpc>
                <a:spcPct val="100000"/>
              </a:lnSpc>
              <a:spcBef>
                <a:spcPts val="0"/>
              </a:spcBef>
              <a:spcAft>
                <a:spcPts val="0"/>
              </a:spcAft>
              <a:buClr>
                <a:schemeClr val="dk1"/>
              </a:buClr>
              <a:buSzPts val="1500"/>
              <a:buNone/>
              <a:defRPr sz="1500" i="0" u="none" strike="noStrike" cap="none">
                <a:solidFill>
                  <a:schemeClr val="dk1"/>
                </a:solidFill>
              </a:defRPr>
            </a:lvl2pPr>
            <a:lvl3pPr marL="1371600" marR="0" lvl="2" indent="-228600" algn="ctr" rtl="0">
              <a:lnSpc>
                <a:spcPct val="100000"/>
              </a:lnSpc>
              <a:spcBef>
                <a:spcPts val="0"/>
              </a:spcBef>
              <a:spcAft>
                <a:spcPts val="0"/>
              </a:spcAft>
              <a:buClr>
                <a:schemeClr val="dk1"/>
              </a:buClr>
              <a:buSzPts val="1500"/>
              <a:buNone/>
              <a:defRPr sz="1500" i="0" u="none" strike="noStrike" cap="none">
                <a:solidFill>
                  <a:schemeClr val="dk1"/>
                </a:solidFill>
              </a:defRPr>
            </a:lvl3pPr>
            <a:lvl4pPr marL="1828800" marR="0" lvl="3" indent="-228600" algn="ctr" rtl="0">
              <a:lnSpc>
                <a:spcPct val="100000"/>
              </a:lnSpc>
              <a:spcBef>
                <a:spcPts val="0"/>
              </a:spcBef>
              <a:spcAft>
                <a:spcPts val="0"/>
              </a:spcAft>
              <a:buClr>
                <a:schemeClr val="dk1"/>
              </a:buClr>
              <a:buSzPts val="1500"/>
              <a:buNone/>
              <a:defRPr sz="1500" i="0" u="none" strike="noStrike" cap="none">
                <a:solidFill>
                  <a:schemeClr val="dk1"/>
                </a:solidFill>
              </a:defRPr>
            </a:lvl4pPr>
            <a:lvl5pPr marL="2286000" marR="0" lvl="4" indent="-228600" algn="ctr" rtl="0">
              <a:lnSpc>
                <a:spcPct val="100000"/>
              </a:lnSpc>
              <a:spcBef>
                <a:spcPts val="0"/>
              </a:spcBef>
              <a:spcAft>
                <a:spcPts val="0"/>
              </a:spcAft>
              <a:buClr>
                <a:schemeClr val="dk1"/>
              </a:buClr>
              <a:buSzPts val="1500"/>
              <a:buNone/>
              <a:defRPr sz="1500" i="0" u="none" strike="noStrike" cap="none">
                <a:solidFill>
                  <a:schemeClr val="dk1"/>
                </a:solidFill>
              </a:defRPr>
            </a:lvl5pPr>
            <a:lvl6pPr marL="2743200" marR="0" lvl="5" indent="-323850" algn="ctr" rtl="0">
              <a:lnSpc>
                <a:spcPct val="100000"/>
              </a:lnSpc>
              <a:spcBef>
                <a:spcPts val="0"/>
              </a:spcBef>
              <a:spcAft>
                <a:spcPts val="0"/>
              </a:spcAft>
              <a:buClr>
                <a:schemeClr val="dk1"/>
              </a:buClr>
              <a:buSzPts val="1500"/>
              <a:buChar char="•"/>
              <a:defRPr sz="1500" i="0" u="none" strike="noStrike" cap="none">
                <a:solidFill>
                  <a:schemeClr val="dk1"/>
                </a:solidFill>
              </a:defRPr>
            </a:lvl6pPr>
            <a:lvl7pPr marL="3200400" marR="0" lvl="6" indent="-323850" algn="ctr" rtl="0">
              <a:lnSpc>
                <a:spcPct val="100000"/>
              </a:lnSpc>
              <a:spcBef>
                <a:spcPts val="0"/>
              </a:spcBef>
              <a:spcAft>
                <a:spcPts val="0"/>
              </a:spcAft>
              <a:buClr>
                <a:schemeClr val="dk1"/>
              </a:buClr>
              <a:buSzPts val="1500"/>
              <a:buChar char="•"/>
              <a:defRPr sz="1500" i="0" u="none" strike="noStrike" cap="none">
                <a:solidFill>
                  <a:schemeClr val="dk1"/>
                </a:solidFill>
              </a:defRPr>
            </a:lvl7pPr>
            <a:lvl8pPr marL="3657600" marR="0" lvl="7" indent="-323850" algn="ctr" rtl="0">
              <a:lnSpc>
                <a:spcPct val="100000"/>
              </a:lnSpc>
              <a:spcBef>
                <a:spcPts val="0"/>
              </a:spcBef>
              <a:spcAft>
                <a:spcPts val="0"/>
              </a:spcAft>
              <a:buClr>
                <a:schemeClr val="dk1"/>
              </a:buClr>
              <a:buSzPts val="1500"/>
              <a:buChar char="•"/>
              <a:defRPr sz="1500" i="0" u="none" strike="noStrike" cap="none">
                <a:solidFill>
                  <a:schemeClr val="dk1"/>
                </a:solidFill>
              </a:defRPr>
            </a:lvl8pPr>
            <a:lvl9pPr marL="4114800" marR="0" lvl="8" indent="-323850" algn="ctr" rtl="0">
              <a:lnSpc>
                <a:spcPct val="100000"/>
              </a:lnSpc>
              <a:spcBef>
                <a:spcPts val="0"/>
              </a:spcBef>
              <a:spcAft>
                <a:spcPts val="0"/>
              </a:spcAft>
              <a:buClr>
                <a:schemeClr val="dk1"/>
              </a:buClr>
              <a:buSzPts val="1500"/>
              <a:buChar char="•"/>
              <a:defRPr sz="1500" i="0" u="none" strike="noStrike" cap="none">
                <a:solidFill>
                  <a:schemeClr val="dk1"/>
                </a:solidFill>
              </a:defRPr>
            </a:lvl9pPr>
          </a:lstStyle>
          <a:p>
            <a:endParaRPr/>
          </a:p>
        </p:txBody>
      </p:sp>
      <p:sp>
        <p:nvSpPr>
          <p:cNvPr id="53" name="Google Shape;53;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FFFFFF"/>
                </a:solidFill>
              </a:defRPr>
            </a:lvl1pPr>
            <a:lvl2pPr lvl="1" algn="r">
              <a:buNone/>
              <a:defRPr sz="1300">
                <a:solidFill>
                  <a:srgbClr val="FFFFFF"/>
                </a:solidFill>
              </a:defRPr>
            </a:lvl2pPr>
            <a:lvl3pPr lvl="2" algn="r">
              <a:buNone/>
              <a:defRPr sz="1300">
                <a:solidFill>
                  <a:srgbClr val="FFFFFF"/>
                </a:solidFill>
              </a:defRPr>
            </a:lvl3pPr>
            <a:lvl4pPr lvl="3" algn="r">
              <a:buNone/>
              <a:defRPr sz="1300">
                <a:solidFill>
                  <a:srgbClr val="FFFFFF"/>
                </a:solidFill>
              </a:defRPr>
            </a:lvl4pPr>
            <a:lvl5pPr lvl="4" algn="r">
              <a:buNone/>
              <a:defRPr sz="1300">
                <a:solidFill>
                  <a:srgbClr val="FFFFFF"/>
                </a:solidFill>
              </a:defRPr>
            </a:lvl5pPr>
            <a:lvl6pPr lvl="5" algn="r">
              <a:buNone/>
              <a:defRPr sz="1300">
                <a:solidFill>
                  <a:srgbClr val="FFFFFF"/>
                </a:solidFill>
              </a:defRPr>
            </a:lvl6pPr>
            <a:lvl7pPr lvl="6" algn="r">
              <a:buNone/>
              <a:defRPr sz="1300">
                <a:solidFill>
                  <a:srgbClr val="FFFFFF"/>
                </a:solidFill>
              </a:defRPr>
            </a:lvl7pPr>
            <a:lvl8pPr lvl="7" algn="r">
              <a:buNone/>
              <a:defRPr sz="1300">
                <a:solidFill>
                  <a:srgbClr val="FFFFFF"/>
                </a:solidFill>
              </a:defRPr>
            </a:lvl8pPr>
            <a:lvl9pPr lvl="8" algn="r">
              <a:buNone/>
              <a:defRPr sz="13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2" r:id="rId3"/>
    <p:sldLayoutId id="2147483663" r:id="rId4"/>
    <p:sldLayoutId id="2147483664" r:id="rId5"/>
    <p:sldLayoutId id="2147483665" r:id="rId6"/>
    <p:sldLayoutId id="2147483666" r:id="rId7"/>
    <p:sldLayoutId id="2147483669" r:id="rId8"/>
    <p:sldLayoutId id="2147483670" r:id="rId9"/>
    <p:sldLayoutId id="2147483671" r:id="rId10"/>
    <p:sldLayoutId id="2147483672"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hyperlink" Target="https://github.com/kubernetes/community/blob/master/contributors/devel/sig-node/container-runtime-interface.md" TargetMode="Externa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hyperlink" Target="https://kubernetes.io/docs/reference/access-authn-authz/authorization/" TargetMode="External"/><Relationship Id="rId2" Type="http://schemas.openxmlformats.org/officeDocument/2006/relationships/hyperlink" Target="https://kubernetes.io/docs/tasks/administer-cluster/encrypt-data/" TargetMode="Externa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hyperlink" Target="https://kubernetes.io/docs/concepts/services-networking/service/"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hyperlink" Target="https://kubernetes.io/docs/concepts/services-networking/ingress-controllers/#additional-controllers" TargetMode="Externa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hyperlink" Target="https://helm.sh/docs/intro/install/"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6.png"/><Relationship Id="rId2" Type="http://schemas.openxmlformats.org/officeDocument/2006/relationships/notesSlide" Target="../notesSlides/notesSlide8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86.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KernelGamut32/dockerlab-repo-sample" TargetMode="External"/><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png"/><Relationship Id="rId39" Type="http://schemas.openxmlformats.org/officeDocument/2006/relationships/image" Target="../media/image45.png"/><Relationship Id="rId21" Type="http://schemas.openxmlformats.org/officeDocument/2006/relationships/image" Target="../media/image27.png"/><Relationship Id="rId34" Type="http://schemas.openxmlformats.org/officeDocument/2006/relationships/image" Target="../media/image40.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png"/><Relationship Id="rId33" Type="http://schemas.openxmlformats.org/officeDocument/2006/relationships/image" Target="../media/image39.png"/><Relationship Id="rId38" Type="http://schemas.openxmlformats.org/officeDocument/2006/relationships/image" Target="../media/image44.png"/><Relationship Id="rId2" Type="http://schemas.openxmlformats.org/officeDocument/2006/relationships/notesSlide" Target="../notesSlides/notesSlide4.xml"/><Relationship Id="rId16" Type="http://schemas.openxmlformats.org/officeDocument/2006/relationships/image" Target="../media/image22.png"/><Relationship Id="rId20" Type="http://schemas.openxmlformats.org/officeDocument/2006/relationships/image" Target="../media/image26.png"/><Relationship Id="rId29"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jpg"/><Relationship Id="rId32" Type="http://schemas.openxmlformats.org/officeDocument/2006/relationships/image" Target="../media/image38.png"/><Relationship Id="rId37" Type="http://schemas.openxmlformats.org/officeDocument/2006/relationships/image" Target="../media/image43.png"/><Relationship Id="rId40" Type="http://schemas.openxmlformats.org/officeDocument/2006/relationships/image" Target="../media/image46.png"/><Relationship Id="rId5" Type="http://schemas.openxmlformats.org/officeDocument/2006/relationships/image" Target="../media/image11.jpg"/><Relationship Id="rId15" Type="http://schemas.openxmlformats.org/officeDocument/2006/relationships/image" Target="../media/image21.png"/><Relationship Id="rId23" Type="http://schemas.openxmlformats.org/officeDocument/2006/relationships/image" Target="../media/image29.png"/><Relationship Id="rId28" Type="http://schemas.openxmlformats.org/officeDocument/2006/relationships/image" Target="../media/image34.png"/><Relationship Id="rId36" Type="http://schemas.openxmlformats.org/officeDocument/2006/relationships/image" Target="../media/image42.png"/><Relationship Id="rId10" Type="http://schemas.openxmlformats.org/officeDocument/2006/relationships/image" Target="../media/image16.jpg"/><Relationship Id="rId19" Type="http://schemas.openxmlformats.org/officeDocument/2006/relationships/image" Target="../media/image25.png"/><Relationship Id="rId31" Type="http://schemas.openxmlformats.org/officeDocument/2006/relationships/image" Target="../media/image37.jp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 Id="rId27" Type="http://schemas.openxmlformats.org/officeDocument/2006/relationships/image" Target="../media/image33.png"/><Relationship Id="rId30" Type="http://schemas.openxmlformats.org/officeDocument/2006/relationships/image" Target="../media/image36.png"/><Relationship Id="rId35" Type="http://schemas.openxmlformats.org/officeDocument/2006/relationships/image" Target="../media/image41.png"/><Relationship Id="rId8" Type="http://schemas.openxmlformats.org/officeDocument/2006/relationships/image" Target="../media/image14.png"/><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hub.docker.com/"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9.jpg"/><Relationship Id="rId4" Type="http://schemas.openxmlformats.org/officeDocument/2006/relationships/image" Target="../media/image48.jpg"/></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mesos.apache.org/documentation/latest/mesos-containerizer/" TargetMode="External"/><Relationship Id="rId2" Type="http://schemas.openxmlformats.org/officeDocument/2006/relationships/hyperlink" Target="https://www.openshift.com/learn/topics/rkt" TargetMode="External"/><Relationship Id="rId1" Type="http://schemas.openxmlformats.org/officeDocument/2006/relationships/slideLayout" Target="../slideLayouts/slideLayout2.xml"/><Relationship Id="rId4" Type="http://schemas.openxmlformats.org/officeDocument/2006/relationships/hyperlink" Target="https://linuxcontainers.org/"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46"/>
        <p:cNvGrpSpPr/>
        <p:nvPr/>
      </p:nvGrpSpPr>
      <p:grpSpPr>
        <a:xfrm>
          <a:off x="0" y="0"/>
          <a:ext cx="0" cy="0"/>
          <a:chOff x="0" y="0"/>
          <a:chExt cx="0" cy="0"/>
        </a:xfrm>
      </p:grpSpPr>
      <p:sp>
        <p:nvSpPr>
          <p:cNvPr id="147" name="Google Shape;147;p25"/>
          <p:cNvSpPr txBox="1">
            <a:spLocks noGrp="1"/>
          </p:cNvSpPr>
          <p:nvPr>
            <p:ph type="title"/>
          </p:nvPr>
        </p:nvSpPr>
        <p:spPr>
          <a:xfrm>
            <a:off x="705000" y="2516825"/>
            <a:ext cx="8520600" cy="572700"/>
          </a:xfrm>
          <a:prstGeom prst="rect">
            <a:avLst/>
          </a:prstGeom>
        </p:spPr>
        <p:txBody>
          <a:bodyPr spcFirstLastPara="1" wrap="square" lIns="91400" tIns="91400" rIns="91400" bIns="91400" anchor="b"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 sz="2700" dirty="0">
                <a:solidFill>
                  <a:schemeClr val="lt1"/>
                </a:solidFill>
              </a:rPr>
              <a:t>Welcome</a:t>
            </a:r>
            <a:endParaRPr sz="2700" dirty="0">
              <a:solidFill>
                <a:schemeClr val="lt1"/>
              </a:solidFill>
            </a:endParaRPr>
          </a:p>
          <a:p>
            <a:pPr marL="0" lvl="0" indent="0" algn="l" rtl="0">
              <a:spcBef>
                <a:spcPts val="0"/>
              </a:spcBef>
              <a:spcAft>
                <a:spcPts val="0"/>
              </a:spcAft>
              <a:buNone/>
            </a:pPr>
            <a:r>
              <a:rPr lang="en" sz="4500" dirty="0">
                <a:solidFill>
                  <a:schemeClr val="lt1"/>
                </a:solidFill>
              </a:rPr>
              <a:t>Working with Kubernetes</a:t>
            </a:r>
            <a:endParaRPr sz="4500" dirty="0">
              <a:solidFill>
                <a:schemeClr val="lt1"/>
              </a:solidFill>
            </a:endParaRPr>
          </a:p>
        </p:txBody>
      </p:sp>
      <p:pic>
        <p:nvPicPr>
          <p:cNvPr id="148" name="Google Shape;148;p25"/>
          <p:cNvPicPr preferRelativeResize="0"/>
          <p:nvPr/>
        </p:nvPicPr>
        <p:blipFill>
          <a:blip r:embed="rId3">
            <a:alphaModFix/>
          </a:blip>
          <a:stretch>
            <a:fillRect/>
          </a:stretch>
        </p:blipFill>
        <p:spPr>
          <a:xfrm>
            <a:off x="5873950" y="3823950"/>
            <a:ext cx="3069123" cy="1392199"/>
          </a:xfrm>
          <a:prstGeom prst="rect">
            <a:avLst/>
          </a:prstGeom>
          <a:noFill/>
          <a:ln>
            <a:noFill/>
          </a:ln>
        </p:spPr>
      </p:pic>
      <p:sp>
        <p:nvSpPr>
          <p:cNvPr id="149" name="Google Shape;149;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8"/>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Why Containerization?</a:t>
            </a:r>
            <a:endParaRPr dirty="0">
              <a:latin typeface="Helvetica Neue"/>
              <a:ea typeface="Helvetica Neue"/>
              <a:cs typeface="Helvetica Neue"/>
              <a:sym typeface="Helvetica Neue"/>
            </a:endParaRPr>
          </a:p>
        </p:txBody>
      </p:sp>
      <p:sp>
        <p:nvSpPr>
          <p:cNvPr id="188" name="Google Shape;188;p28"/>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marL="514350" indent="-285750">
              <a:spcBef>
                <a:spcPts val="0"/>
              </a:spcBef>
              <a:buFont typeface="Arial" panose="020B0604020202020204" pitchFamily="34" charset="0"/>
              <a:buChar char="•"/>
            </a:pPr>
            <a:r>
              <a:rPr lang="en-US" dirty="0">
                <a:solidFill>
                  <a:schemeClr val="tx1">
                    <a:lumMod val="50000"/>
                  </a:schemeClr>
                </a:solidFill>
              </a:rPr>
              <a:t>Abstracts away the code implementation so you can deploy in a platform-agnostic manner, writing in the language of your choice</a:t>
            </a:r>
          </a:p>
          <a:p>
            <a:pPr marL="514350" indent="-285750">
              <a:spcBef>
                <a:spcPts val="0"/>
              </a:spcBef>
              <a:buFont typeface="Arial" panose="020B0604020202020204" pitchFamily="34" charset="0"/>
              <a:buChar char="•"/>
            </a:pPr>
            <a:r>
              <a:rPr lang="en-US" dirty="0">
                <a:solidFill>
                  <a:schemeClr val="tx1">
                    <a:lumMod val="50000"/>
                  </a:schemeClr>
                </a:solidFill>
              </a:rPr>
              <a:t>Aligns strongly with the principles and practices of DevOps</a:t>
            </a:r>
          </a:p>
          <a:p>
            <a:pPr marL="514350" indent="-285750">
              <a:spcBef>
                <a:spcPts val="0"/>
              </a:spcBef>
              <a:buFont typeface="Arial" panose="020B0604020202020204" pitchFamily="34" charset="0"/>
              <a:buChar char="•"/>
            </a:pPr>
            <a:r>
              <a:rPr lang="en-US" dirty="0">
                <a:solidFill>
                  <a:schemeClr val="tx1">
                    <a:lumMod val="50000"/>
                  </a:schemeClr>
                </a:solidFill>
              </a:rPr>
              <a:t>Helps leverage the power of the cloud</a:t>
            </a:r>
          </a:p>
          <a:p>
            <a:pPr marL="514350" indent="-285750">
              <a:spcBef>
                <a:spcPts val="0"/>
              </a:spcBef>
              <a:buFont typeface="Arial" panose="020B0604020202020204" pitchFamily="34" charset="0"/>
              <a:buChar char="•"/>
            </a:pPr>
            <a:r>
              <a:rPr lang="en-US" dirty="0">
                <a:solidFill>
                  <a:schemeClr val="tx1">
                    <a:lumMod val="50000"/>
                  </a:schemeClr>
                </a:solidFill>
              </a:rPr>
              <a:t>Speeds up important non-coding activities (infrastructure spin-up, testing, CI/CD tasks, </a:t>
            </a:r>
            <a:r>
              <a:rPr lang="en-US" dirty="0" err="1">
                <a:solidFill>
                  <a:schemeClr val="tx1">
                    <a:lumMod val="50000"/>
                  </a:schemeClr>
                </a:solidFill>
              </a:rPr>
              <a:t>DevSecOps</a:t>
            </a:r>
            <a:r>
              <a:rPr lang="en-US" dirty="0">
                <a:solidFill>
                  <a:schemeClr val="tx1">
                    <a:lumMod val="50000"/>
                  </a:schemeClr>
                </a:solidFill>
              </a:rPr>
              <a:t>, code quality checks, etc.</a:t>
            </a:r>
          </a:p>
          <a:p>
            <a:pPr marL="514350" indent="-285750">
              <a:spcBef>
                <a:spcPts val="0"/>
              </a:spcBef>
              <a:buFont typeface="Arial" panose="020B0604020202020204" pitchFamily="34" charset="0"/>
              <a:buChar char="•"/>
            </a:pPr>
            <a:r>
              <a:rPr lang="en-US" dirty="0">
                <a:solidFill>
                  <a:schemeClr val="tx1">
                    <a:lumMod val="50000"/>
                  </a:schemeClr>
                </a:solidFill>
              </a:rPr>
              <a:t>Helps breed consistency vs. “snowflake”</a:t>
            </a:r>
            <a:endParaRPr dirty="0">
              <a:solidFill>
                <a:schemeClr val="tx1">
                  <a:lumMod val="50000"/>
                </a:schemeClr>
              </a:solidFill>
            </a:endParaRPr>
          </a:p>
        </p:txBody>
      </p:sp>
      <p:sp>
        <p:nvSpPr>
          <p:cNvPr id="189" name="Google Shape;189;p28"/>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10</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00278-9742-3542-8254-1D1466B13804}"/>
              </a:ext>
            </a:extLst>
          </p:cNvPr>
          <p:cNvSpPr>
            <a:spLocks noGrp="1"/>
          </p:cNvSpPr>
          <p:nvPr>
            <p:ph type="title"/>
          </p:nvPr>
        </p:nvSpPr>
        <p:spPr/>
        <p:txBody>
          <a:bodyPr/>
          <a:lstStyle/>
          <a:p>
            <a:r>
              <a:rPr lang="en-US" dirty="0"/>
              <a:t>Control Plane Components: </a:t>
            </a:r>
            <a:r>
              <a:rPr lang="en-US" dirty="0" err="1"/>
              <a:t>kube-apiserver</a:t>
            </a:r>
            <a:endParaRPr lang="en-US" dirty="0"/>
          </a:p>
        </p:txBody>
      </p:sp>
      <p:sp>
        <p:nvSpPr>
          <p:cNvPr id="3" name="Text Placeholder 2">
            <a:extLst>
              <a:ext uri="{FF2B5EF4-FFF2-40B4-BE49-F238E27FC236}">
                <a16:creationId xmlns:a16="http://schemas.microsoft.com/office/drawing/2014/main" id="{AC9E1170-2BA9-7F47-824A-C9400FF003E3}"/>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Exposes the API for the control plane</a:t>
            </a:r>
          </a:p>
          <a:p>
            <a:pPr marL="514350" indent="-285750">
              <a:buFont typeface="Arial" panose="020B0604020202020204" pitchFamily="34" charset="0"/>
              <a:buChar char="•"/>
            </a:pPr>
            <a:r>
              <a:rPr lang="en-US" dirty="0">
                <a:solidFill>
                  <a:schemeClr val="tx1">
                    <a:lumMod val="50000"/>
                  </a:schemeClr>
                </a:solidFill>
              </a:rPr>
              <a:t>It can scale as traffic increases</a:t>
            </a:r>
          </a:p>
        </p:txBody>
      </p:sp>
      <p:sp>
        <p:nvSpPr>
          <p:cNvPr id="4" name="Slide Number Placeholder 3">
            <a:extLst>
              <a:ext uri="{FF2B5EF4-FFF2-40B4-BE49-F238E27FC236}">
                <a16:creationId xmlns:a16="http://schemas.microsoft.com/office/drawing/2014/main" id="{7D1690C8-E621-054A-B2B6-2533632E3703}"/>
              </a:ext>
            </a:extLst>
          </p:cNvPr>
          <p:cNvSpPr>
            <a:spLocks noGrp="1"/>
          </p:cNvSpPr>
          <p:nvPr>
            <p:ph type="sldNum" idx="12"/>
          </p:nvPr>
        </p:nvSpPr>
        <p:spPr/>
        <p:txBody>
          <a:bodyPr/>
          <a:lstStyle/>
          <a:p>
            <a:fld id="{00000000-1234-1234-1234-123412341234}" type="slidenum">
              <a:rPr lang="en-US" smtClean="0"/>
              <a:pPr/>
              <a:t>100</a:t>
            </a:fld>
            <a:endParaRPr lang="en-US"/>
          </a:p>
        </p:txBody>
      </p:sp>
    </p:spTree>
    <p:extLst>
      <p:ext uri="{BB962C8B-B14F-4D97-AF65-F5344CB8AC3E}">
        <p14:creationId xmlns:p14="http://schemas.microsoft.com/office/powerpoint/2010/main" val="5317092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10486-C7CE-E347-B8DF-971BC839A182}"/>
              </a:ext>
            </a:extLst>
          </p:cNvPr>
          <p:cNvSpPr>
            <a:spLocks noGrp="1"/>
          </p:cNvSpPr>
          <p:nvPr>
            <p:ph type="title"/>
          </p:nvPr>
        </p:nvSpPr>
        <p:spPr/>
        <p:txBody>
          <a:bodyPr/>
          <a:lstStyle/>
          <a:p>
            <a:r>
              <a:rPr lang="en-US" sz="2100" dirty="0"/>
              <a:t>Control Plane Components: </a:t>
            </a:r>
            <a:r>
              <a:rPr lang="en-US" sz="2100" dirty="0" err="1"/>
              <a:t>kube</a:t>
            </a:r>
            <a:r>
              <a:rPr lang="en-US" sz="2100" dirty="0"/>
              <a:t>-controller-manager</a:t>
            </a:r>
          </a:p>
        </p:txBody>
      </p:sp>
      <p:sp>
        <p:nvSpPr>
          <p:cNvPr id="3" name="Text Placeholder 2">
            <a:extLst>
              <a:ext uri="{FF2B5EF4-FFF2-40B4-BE49-F238E27FC236}">
                <a16:creationId xmlns:a16="http://schemas.microsoft.com/office/drawing/2014/main" id="{E3875585-7E72-B24B-9A8A-C5BAF3218FD3}"/>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Controllers are what keep the desired state maintained</a:t>
            </a:r>
          </a:p>
          <a:p>
            <a:pPr marL="514350" indent="-285750">
              <a:buFont typeface="Arial" panose="020B0604020202020204" pitchFamily="34" charset="0"/>
              <a:buChar char="•"/>
            </a:pPr>
            <a:r>
              <a:rPr lang="en-US" dirty="0">
                <a:solidFill>
                  <a:schemeClr val="tx1">
                    <a:lumMod val="50000"/>
                  </a:schemeClr>
                </a:solidFill>
              </a:rPr>
              <a:t>The </a:t>
            </a:r>
            <a:r>
              <a:rPr lang="en-US" dirty="0" err="1">
                <a:solidFill>
                  <a:schemeClr val="tx1">
                    <a:lumMod val="50000"/>
                  </a:schemeClr>
                </a:solidFill>
              </a:rPr>
              <a:t>kube</a:t>
            </a:r>
            <a:r>
              <a:rPr lang="en-US" dirty="0">
                <a:solidFill>
                  <a:schemeClr val="tx1">
                    <a:lumMod val="50000"/>
                  </a:schemeClr>
                </a:solidFill>
              </a:rPr>
              <a:t>-controller-manager runs all controllers in the cluster</a:t>
            </a:r>
          </a:p>
        </p:txBody>
      </p:sp>
      <p:sp>
        <p:nvSpPr>
          <p:cNvPr id="4" name="Slide Number Placeholder 3">
            <a:extLst>
              <a:ext uri="{FF2B5EF4-FFF2-40B4-BE49-F238E27FC236}">
                <a16:creationId xmlns:a16="http://schemas.microsoft.com/office/drawing/2014/main" id="{7FAA0391-B768-1F40-8DE7-B4061F181BAE}"/>
              </a:ext>
            </a:extLst>
          </p:cNvPr>
          <p:cNvSpPr>
            <a:spLocks noGrp="1"/>
          </p:cNvSpPr>
          <p:nvPr>
            <p:ph type="sldNum" idx="12"/>
          </p:nvPr>
        </p:nvSpPr>
        <p:spPr/>
        <p:txBody>
          <a:bodyPr/>
          <a:lstStyle/>
          <a:p>
            <a:fld id="{00000000-1234-1234-1234-123412341234}" type="slidenum">
              <a:rPr lang="en-US" smtClean="0"/>
              <a:pPr/>
              <a:t>101</a:t>
            </a:fld>
            <a:endParaRPr lang="en-US"/>
          </a:p>
        </p:txBody>
      </p:sp>
    </p:spTree>
    <p:extLst>
      <p:ext uri="{BB962C8B-B14F-4D97-AF65-F5344CB8AC3E}">
        <p14:creationId xmlns:p14="http://schemas.microsoft.com/office/powerpoint/2010/main" val="32798809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6B4E3-9BFE-AF41-864B-64B10DC73764}"/>
              </a:ext>
            </a:extLst>
          </p:cNvPr>
          <p:cNvSpPr>
            <a:spLocks noGrp="1"/>
          </p:cNvSpPr>
          <p:nvPr>
            <p:ph type="title"/>
          </p:nvPr>
        </p:nvSpPr>
        <p:spPr/>
        <p:txBody>
          <a:bodyPr/>
          <a:lstStyle/>
          <a:p>
            <a:r>
              <a:rPr lang="en-US" sz="2100" dirty="0"/>
              <a:t>Control Plane Components: cloud-controller-manager</a:t>
            </a:r>
          </a:p>
        </p:txBody>
      </p:sp>
      <p:sp>
        <p:nvSpPr>
          <p:cNvPr id="3" name="Text Placeholder 2">
            <a:extLst>
              <a:ext uri="{FF2B5EF4-FFF2-40B4-BE49-F238E27FC236}">
                <a16:creationId xmlns:a16="http://schemas.microsoft.com/office/drawing/2014/main" id="{2BA01B07-297D-3A41-93AB-FB4851DB01C9}"/>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Acts as liaison between the cluster and your cloud provider</a:t>
            </a:r>
          </a:p>
        </p:txBody>
      </p:sp>
      <p:sp>
        <p:nvSpPr>
          <p:cNvPr id="4" name="Slide Number Placeholder 3">
            <a:extLst>
              <a:ext uri="{FF2B5EF4-FFF2-40B4-BE49-F238E27FC236}">
                <a16:creationId xmlns:a16="http://schemas.microsoft.com/office/drawing/2014/main" id="{FC375FF7-A48A-C340-A4ED-16025C54E0BD}"/>
              </a:ext>
            </a:extLst>
          </p:cNvPr>
          <p:cNvSpPr>
            <a:spLocks noGrp="1"/>
          </p:cNvSpPr>
          <p:nvPr>
            <p:ph type="sldNum" idx="12"/>
          </p:nvPr>
        </p:nvSpPr>
        <p:spPr/>
        <p:txBody>
          <a:bodyPr/>
          <a:lstStyle/>
          <a:p>
            <a:fld id="{00000000-1234-1234-1234-123412341234}" type="slidenum">
              <a:rPr lang="en-US" smtClean="0"/>
              <a:pPr/>
              <a:t>102</a:t>
            </a:fld>
            <a:endParaRPr lang="en-US"/>
          </a:p>
        </p:txBody>
      </p:sp>
    </p:spTree>
    <p:extLst>
      <p:ext uri="{BB962C8B-B14F-4D97-AF65-F5344CB8AC3E}">
        <p14:creationId xmlns:p14="http://schemas.microsoft.com/office/powerpoint/2010/main" val="105006811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E0359-512B-2645-BEE4-A35C99895515}"/>
              </a:ext>
            </a:extLst>
          </p:cNvPr>
          <p:cNvSpPr>
            <a:spLocks noGrp="1"/>
          </p:cNvSpPr>
          <p:nvPr>
            <p:ph type="title"/>
          </p:nvPr>
        </p:nvSpPr>
        <p:spPr/>
        <p:txBody>
          <a:bodyPr/>
          <a:lstStyle/>
          <a:p>
            <a:r>
              <a:rPr lang="en-US" dirty="0"/>
              <a:t>Node Components: </a:t>
            </a:r>
            <a:r>
              <a:rPr lang="en-US" dirty="0" err="1"/>
              <a:t>kubelet</a:t>
            </a:r>
            <a:endParaRPr lang="en-US" dirty="0"/>
          </a:p>
        </p:txBody>
      </p:sp>
      <p:sp>
        <p:nvSpPr>
          <p:cNvPr id="3" name="Text Placeholder 2">
            <a:extLst>
              <a:ext uri="{FF2B5EF4-FFF2-40B4-BE49-F238E27FC236}">
                <a16:creationId xmlns:a16="http://schemas.microsoft.com/office/drawing/2014/main" id="{0486595E-ACC1-F445-89C0-1E61F553B52B}"/>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Makes sure the pods in the node stay running and healthy</a:t>
            </a:r>
          </a:p>
          <a:p>
            <a:pPr marL="514350" indent="-285750">
              <a:buFont typeface="Arial" panose="020B0604020202020204" pitchFamily="34" charset="0"/>
              <a:buChar char="•"/>
            </a:pPr>
            <a:r>
              <a:rPr lang="en-US" dirty="0">
                <a:solidFill>
                  <a:schemeClr val="tx1">
                    <a:lumMod val="50000"/>
                  </a:schemeClr>
                </a:solidFill>
              </a:rPr>
              <a:t>They operate off the “spec” in a pod’s manifest YAML file</a:t>
            </a:r>
          </a:p>
          <a:p>
            <a:pPr marL="514350" indent="-285750">
              <a:buFont typeface="Arial" panose="020B0604020202020204" pitchFamily="34" charset="0"/>
              <a:buChar char="•"/>
            </a:pPr>
            <a:endParaRPr lang="en-US" dirty="0">
              <a:solidFill>
                <a:schemeClr val="tx1">
                  <a:lumMod val="50000"/>
                </a:schemeClr>
              </a:solidFill>
            </a:endParaRPr>
          </a:p>
        </p:txBody>
      </p:sp>
      <p:sp>
        <p:nvSpPr>
          <p:cNvPr id="4" name="Slide Number Placeholder 3">
            <a:extLst>
              <a:ext uri="{FF2B5EF4-FFF2-40B4-BE49-F238E27FC236}">
                <a16:creationId xmlns:a16="http://schemas.microsoft.com/office/drawing/2014/main" id="{FA521395-FAEE-BD43-A42B-0AA1CC046E48}"/>
              </a:ext>
            </a:extLst>
          </p:cNvPr>
          <p:cNvSpPr>
            <a:spLocks noGrp="1"/>
          </p:cNvSpPr>
          <p:nvPr>
            <p:ph type="sldNum" idx="12"/>
          </p:nvPr>
        </p:nvSpPr>
        <p:spPr/>
        <p:txBody>
          <a:bodyPr/>
          <a:lstStyle/>
          <a:p>
            <a:fld id="{00000000-1234-1234-1234-123412341234}" type="slidenum">
              <a:rPr lang="en-US" smtClean="0"/>
              <a:pPr/>
              <a:t>103</a:t>
            </a:fld>
            <a:endParaRPr lang="en-US"/>
          </a:p>
        </p:txBody>
      </p:sp>
    </p:spTree>
    <p:extLst>
      <p:ext uri="{BB962C8B-B14F-4D97-AF65-F5344CB8AC3E}">
        <p14:creationId xmlns:p14="http://schemas.microsoft.com/office/powerpoint/2010/main" val="13497112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F72FD-2712-9249-AED2-131B629F27F8}"/>
              </a:ext>
            </a:extLst>
          </p:cNvPr>
          <p:cNvSpPr>
            <a:spLocks noGrp="1"/>
          </p:cNvSpPr>
          <p:nvPr>
            <p:ph type="title"/>
          </p:nvPr>
        </p:nvSpPr>
        <p:spPr/>
        <p:txBody>
          <a:bodyPr/>
          <a:lstStyle/>
          <a:p>
            <a:r>
              <a:rPr lang="en-US" dirty="0"/>
              <a:t>Node Components: </a:t>
            </a:r>
            <a:r>
              <a:rPr lang="en-US" dirty="0" err="1"/>
              <a:t>kube</a:t>
            </a:r>
            <a:r>
              <a:rPr lang="en-US" dirty="0"/>
              <a:t>-proxy</a:t>
            </a:r>
          </a:p>
        </p:txBody>
      </p:sp>
      <p:sp>
        <p:nvSpPr>
          <p:cNvPr id="3" name="Text Placeholder 2">
            <a:extLst>
              <a:ext uri="{FF2B5EF4-FFF2-40B4-BE49-F238E27FC236}">
                <a16:creationId xmlns:a16="http://schemas.microsoft.com/office/drawing/2014/main" id="{D01426EA-C4A2-6342-A322-3DF772A1B8A5}"/>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Manages network communication to pods</a:t>
            </a:r>
          </a:p>
          <a:p>
            <a:pPr marL="514350" indent="-285750">
              <a:buFont typeface="Arial" panose="020B0604020202020204" pitchFamily="34" charset="0"/>
              <a:buChar char="•"/>
            </a:pPr>
            <a:r>
              <a:rPr lang="en-US" dirty="0">
                <a:solidFill>
                  <a:schemeClr val="tx1">
                    <a:lumMod val="50000"/>
                  </a:schemeClr>
                </a:solidFill>
              </a:rPr>
              <a:t>Every pod has one as a network proxy</a:t>
            </a:r>
          </a:p>
          <a:p>
            <a:pPr marL="514350" indent="-285750">
              <a:buFont typeface="Arial" panose="020B0604020202020204" pitchFamily="34" charset="0"/>
              <a:buChar char="•"/>
            </a:pPr>
            <a:endParaRPr lang="en-US" dirty="0">
              <a:solidFill>
                <a:schemeClr val="tx1">
                  <a:lumMod val="50000"/>
                </a:schemeClr>
              </a:solidFill>
            </a:endParaRPr>
          </a:p>
        </p:txBody>
      </p:sp>
      <p:sp>
        <p:nvSpPr>
          <p:cNvPr id="4" name="Slide Number Placeholder 3">
            <a:extLst>
              <a:ext uri="{FF2B5EF4-FFF2-40B4-BE49-F238E27FC236}">
                <a16:creationId xmlns:a16="http://schemas.microsoft.com/office/drawing/2014/main" id="{60192810-38BF-344F-86C0-F024B70E3DA7}"/>
              </a:ext>
            </a:extLst>
          </p:cNvPr>
          <p:cNvSpPr>
            <a:spLocks noGrp="1"/>
          </p:cNvSpPr>
          <p:nvPr>
            <p:ph type="sldNum" idx="12"/>
          </p:nvPr>
        </p:nvSpPr>
        <p:spPr/>
        <p:txBody>
          <a:bodyPr/>
          <a:lstStyle/>
          <a:p>
            <a:fld id="{00000000-1234-1234-1234-123412341234}" type="slidenum">
              <a:rPr lang="en-US" smtClean="0"/>
              <a:pPr/>
              <a:t>104</a:t>
            </a:fld>
            <a:endParaRPr lang="en-US"/>
          </a:p>
        </p:txBody>
      </p:sp>
    </p:spTree>
    <p:extLst>
      <p:ext uri="{BB962C8B-B14F-4D97-AF65-F5344CB8AC3E}">
        <p14:creationId xmlns:p14="http://schemas.microsoft.com/office/powerpoint/2010/main" val="287134372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76342-7C7D-214F-89A7-1519E7E701D1}"/>
              </a:ext>
            </a:extLst>
          </p:cNvPr>
          <p:cNvSpPr>
            <a:spLocks noGrp="1"/>
          </p:cNvSpPr>
          <p:nvPr>
            <p:ph type="title"/>
          </p:nvPr>
        </p:nvSpPr>
        <p:spPr/>
        <p:txBody>
          <a:bodyPr/>
          <a:lstStyle/>
          <a:p>
            <a:r>
              <a:rPr lang="en-US" dirty="0"/>
              <a:t>Node Components: Container Runtime</a:t>
            </a:r>
          </a:p>
        </p:txBody>
      </p:sp>
      <p:sp>
        <p:nvSpPr>
          <p:cNvPr id="3" name="Text Placeholder 2">
            <a:extLst>
              <a:ext uri="{FF2B5EF4-FFF2-40B4-BE49-F238E27FC236}">
                <a16:creationId xmlns:a16="http://schemas.microsoft.com/office/drawing/2014/main" id="{9C5CB6F3-60E6-9C45-A23C-BBED5F00254F}"/>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The software that runs the containers in the pod</a:t>
            </a:r>
          </a:p>
          <a:p>
            <a:pPr marL="514350" indent="-285750">
              <a:buFont typeface="Arial" panose="020B0604020202020204" pitchFamily="34" charset="0"/>
              <a:buChar char="•"/>
            </a:pPr>
            <a:r>
              <a:rPr lang="en-US" dirty="0">
                <a:solidFill>
                  <a:schemeClr val="tx1">
                    <a:lumMod val="50000"/>
                  </a:schemeClr>
                </a:solidFill>
              </a:rPr>
              <a:t>Docker is most common</a:t>
            </a:r>
          </a:p>
          <a:p>
            <a:pPr marL="514350" indent="-285750">
              <a:buFont typeface="Arial" panose="020B0604020202020204" pitchFamily="34" charset="0"/>
              <a:buChar char="•"/>
            </a:pPr>
            <a:r>
              <a:rPr lang="en-US" dirty="0">
                <a:solidFill>
                  <a:schemeClr val="tx1">
                    <a:lumMod val="50000"/>
                  </a:schemeClr>
                </a:solidFill>
              </a:rPr>
              <a:t>Others are </a:t>
            </a:r>
            <a:r>
              <a:rPr lang="en-US" dirty="0" err="1">
                <a:solidFill>
                  <a:schemeClr val="tx1">
                    <a:lumMod val="50000"/>
                  </a:schemeClr>
                </a:solidFill>
              </a:rPr>
              <a:t>containerd</a:t>
            </a:r>
            <a:r>
              <a:rPr lang="en-US" dirty="0">
                <a:solidFill>
                  <a:schemeClr val="tx1">
                    <a:lumMod val="50000"/>
                  </a:schemeClr>
                </a:solidFill>
              </a:rPr>
              <a:t> and CRI-O</a:t>
            </a:r>
          </a:p>
          <a:p>
            <a:pPr marL="514350" indent="-285750">
              <a:buFont typeface="Arial" panose="020B0604020202020204" pitchFamily="34" charset="0"/>
              <a:buChar char="•"/>
            </a:pPr>
            <a:r>
              <a:rPr lang="en-US" dirty="0">
                <a:solidFill>
                  <a:schemeClr val="tx1">
                    <a:lumMod val="50000"/>
                  </a:schemeClr>
                </a:solidFill>
              </a:rPr>
              <a:t>They need to comply with a standard called </a:t>
            </a:r>
            <a:r>
              <a:rPr lang="en-US" dirty="0">
                <a:solidFill>
                  <a:schemeClr val="tx1">
                    <a:lumMod val="50000"/>
                  </a:schemeClr>
                </a:solidFill>
                <a:hlinkClick r:id="rId2">
                  <a:extLst>
                    <a:ext uri="{A12FA001-AC4F-418D-AE19-62706E023703}">
                      <ahyp:hlinkClr xmlns:ahyp="http://schemas.microsoft.com/office/drawing/2018/hyperlinkcolor" val="tx"/>
                    </a:ext>
                  </a:extLst>
                </a:hlinkClick>
              </a:rPr>
              <a:t>Kubernetes CRI</a:t>
            </a:r>
            <a:endParaRPr lang="en-US" dirty="0">
              <a:solidFill>
                <a:schemeClr val="tx1">
                  <a:lumMod val="50000"/>
                </a:schemeClr>
              </a:solidFill>
            </a:endParaRPr>
          </a:p>
        </p:txBody>
      </p:sp>
      <p:sp>
        <p:nvSpPr>
          <p:cNvPr id="4" name="Slide Number Placeholder 3">
            <a:extLst>
              <a:ext uri="{FF2B5EF4-FFF2-40B4-BE49-F238E27FC236}">
                <a16:creationId xmlns:a16="http://schemas.microsoft.com/office/drawing/2014/main" id="{EF0129AC-90E9-C84E-8C0E-29F42857D292}"/>
              </a:ext>
            </a:extLst>
          </p:cNvPr>
          <p:cNvSpPr>
            <a:spLocks noGrp="1"/>
          </p:cNvSpPr>
          <p:nvPr>
            <p:ph type="sldNum" idx="12"/>
          </p:nvPr>
        </p:nvSpPr>
        <p:spPr/>
        <p:txBody>
          <a:bodyPr/>
          <a:lstStyle/>
          <a:p>
            <a:fld id="{00000000-1234-1234-1234-123412341234}" type="slidenum">
              <a:rPr lang="en-US" smtClean="0"/>
              <a:pPr/>
              <a:t>105</a:t>
            </a:fld>
            <a:endParaRPr lang="en-US"/>
          </a:p>
        </p:txBody>
      </p:sp>
    </p:spTree>
    <p:extLst>
      <p:ext uri="{BB962C8B-B14F-4D97-AF65-F5344CB8AC3E}">
        <p14:creationId xmlns:p14="http://schemas.microsoft.com/office/powerpoint/2010/main" val="266751020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1A064-B2DC-4A4A-A7E1-831FB8A3634B}"/>
              </a:ext>
            </a:extLst>
          </p:cNvPr>
          <p:cNvSpPr>
            <a:spLocks noGrp="1"/>
          </p:cNvSpPr>
          <p:nvPr>
            <p:ph type="title"/>
          </p:nvPr>
        </p:nvSpPr>
        <p:spPr/>
        <p:txBody>
          <a:bodyPr/>
          <a:lstStyle/>
          <a:p>
            <a:r>
              <a:rPr lang="en-US" dirty="0"/>
              <a:t>Addons: Cluster DNS</a:t>
            </a:r>
          </a:p>
        </p:txBody>
      </p:sp>
      <p:sp>
        <p:nvSpPr>
          <p:cNvPr id="3" name="Text Placeholder 2">
            <a:extLst>
              <a:ext uri="{FF2B5EF4-FFF2-40B4-BE49-F238E27FC236}">
                <a16:creationId xmlns:a16="http://schemas.microsoft.com/office/drawing/2014/main" id="{B78043B0-7046-3F49-9666-1CC2A0DACE17}"/>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t>A DNS system that runs in a pod in your cluster</a:t>
            </a:r>
          </a:p>
          <a:p>
            <a:pPr marL="514350" indent="-285750">
              <a:buFont typeface="Arial" panose="020B0604020202020204" pitchFamily="34" charset="0"/>
              <a:buChar char="•"/>
            </a:pPr>
            <a:r>
              <a:rPr lang="en-US" dirty="0"/>
              <a:t>It also spins up a k8s Service</a:t>
            </a:r>
          </a:p>
          <a:p>
            <a:pPr marL="514350" indent="-285750">
              <a:buFont typeface="Arial" panose="020B0604020202020204" pitchFamily="34" charset="0"/>
              <a:buChar char="•"/>
            </a:pPr>
            <a:r>
              <a:rPr lang="en-US" dirty="0"/>
              <a:t>Allows the use of consistent DNS names instead of IP addresses</a:t>
            </a:r>
          </a:p>
          <a:p>
            <a:pPr marL="514350" indent="-285750">
              <a:buFont typeface="Arial" panose="020B0604020202020204" pitchFamily="34" charset="0"/>
              <a:buChar char="•"/>
            </a:pPr>
            <a:endParaRPr lang="en-US" dirty="0"/>
          </a:p>
          <a:p>
            <a:pPr marL="514350" indent="-2857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337F90A8-1422-7244-A6B6-AEB9C5152A2B}"/>
              </a:ext>
            </a:extLst>
          </p:cNvPr>
          <p:cNvSpPr>
            <a:spLocks noGrp="1"/>
          </p:cNvSpPr>
          <p:nvPr>
            <p:ph type="sldNum" idx="12"/>
          </p:nvPr>
        </p:nvSpPr>
        <p:spPr/>
        <p:txBody>
          <a:bodyPr/>
          <a:lstStyle/>
          <a:p>
            <a:fld id="{00000000-1234-1234-1234-123412341234}" type="slidenum">
              <a:rPr lang="en-US" smtClean="0"/>
              <a:pPr/>
              <a:t>106</a:t>
            </a:fld>
            <a:endParaRPr lang="en-US"/>
          </a:p>
        </p:txBody>
      </p:sp>
    </p:spTree>
    <p:extLst>
      <p:ext uri="{BB962C8B-B14F-4D97-AF65-F5344CB8AC3E}">
        <p14:creationId xmlns:p14="http://schemas.microsoft.com/office/powerpoint/2010/main" val="34660430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97E1-3119-8443-B48A-D04E697C3147}"/>
              </a:ext>
            </a:extLst>
          </p:cNvPr>
          <p:cNvSpPr>
            <a:spLocks noGrp="1"/>
          </p:cNvSpPr>
          <p:nvPr>
            <p:ph type="title"/>
          </p:nvPr>
        </p:nvSpPr>
        <p:spPr/>
        <p:txBody>
          <a:bodyPr/>
          <a:lstStyle/>
          <a:p>
            <a:r>
              <a:rPr lang="en-US"/>
              <a:t>k8s Probes</a:t>
            </a:r>
          </a:p>
        </p:txBody>
      </p:sp>
      <p:sp>
        <p:nvSpPr>
          <p:cNvPr id="3" name="Text Placeholder 2">
            <a:extLst>
              <a:ext uri="{FF2B5EF4-FFF2-40B4-BE49-F238E27FC236}">
                <a16:creationId xmlns:a16="http://schemas.microsoft.com/office/drawing/2014/main" id="{CA9D0688-9943-9D42-BFFA-FB104C445E1A}"/>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The pods in a node are not always up and running, ready for incoming traffic</a:t>
            </a:r>
          </a:p>
          <a:p>
            <a:pPr marL="514350" indent="-285750">
              <a:buFont typeface="Arial" panose="020B0604020202020204" pitchFamily="34" charset="0"/>
              <a:buChar char="•"/>
            </a:pPr>
            <a:r>
              <a:rPr lang="en-US" dirty="0">
                <a:solidFill>
                  <a:schemeClr val="tx1">
                    <a:lumMod val="50000"/>
                  </a:schemeClr>
                </a:solidFill>
              </a:rPr>
              <a:t>We need a way to check</a:t>
            </a:r>
          </a:p>
          <a:p>
            <a:pPr marL="514350" indent="-285750">
              <a:buFont typeface="Arial" panose="020B0604020202020204" pitchFamily="34" charset="0"/>
              <a:buChar char="•"/>
            </a:pPr>
            <a:r>
              <a:rPr lang="en-US" dirty="0">
                <a:solidFill>
                  <a:schemeClr val="tx1">
                    <a:lumMod val="50000"/>
                  </a:schemeClr>
                </a:solidFill>
              </a:rPr>
              <a:t>The </a:t>
            </a:r>
            <a:r>
              <a:rPr lang="en-US" dirty="0" err="1">
                <a:solidFill>
                  <a:schemeClr val="tx1">
                    <a:lumMod val="50000"/>
                  </a:schemeClr>
                </a:solidFill>
              </a:rPr>
              <a:t>kubelet</a:t>
            </a:r>
            <a:r>
              <a:rPr lang="en-US" dirty="0">
                <a:solidFill>
                  <a:schemeClr val="tx1">
                    <a:lumMod val="50000"/>
                  </a:schemeClr>
                </a:solidFill>
              </a:rPr>
              <a:t> does this through periodic “liveness” checks into the pods in its node</a:t>
            </a:r>
          </a:p>
        </p:txBody>
      </p:sp>
      <p:sp>
        <p:nvSpPr>
          <p:cNvPr id="4" name="Slide Number Placeholder 3">
            <a:extLst>
              <a:ext uri="{FF2B5EF4-FFF2-40B4-BE49-F238E27FC236}">
                <a16:creationId xmlns:a16="http://schemas.microsoft.com/office/drawing/2014/main" id="{83ABB77E-F06C-5C4E-9D66-B80C602DBE82}"/>
              </a:ext>
            </a:extLst>
          </p:cNvPr>
          <p:cNvSpPr>
            <a:spLocks noGrp="1"/>
          </p:cNvSpPr>
          <p:nvPr>
            <p:ph type="sldNum" idx="12"/>
          </p:nvPr>
        </p:nvSpPr>
        <p:spPr/>
        <p:txBody>
          <a:bodyPr/>
          <a:lstStyle/>
          <a:p>
            <a:fld id="{00000000-1234-1234-1234-123412341234}" type="slidenum">
              <a:rPr lang="en-US" smtClean="0"/>
              <a:pPr/>
              <a:t>107</a:t>
            </a:fld>
            <a:endParaRPr lang="en-US"/>
          </a:p>
        </p:txBody>
      </p:sp>
    </p:spTree>
    <p:extLst>
      <p:ext uri="{BB962C8B-B14F-4D97-AF65-F5344CB8AC3E}">
        <p14:creationId xmlns:p14="http://schemas.microsoft.com/office/powerpoint/2010/main" val="41666893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97E1-3119-8443-B48A-D04E697C3147}"/>
              </a:ext>
            </a:extLst>
          </p:cNvPr>
          <p:cNvSpPr>
            <a:spLocks noGrp="1"/>
          </p:cNvSpPr>
          <p:nvPr>
            <p:ph type="title"/>
          </p:nvPr>
        </p:nvSpPr>
        <p:spPr/>
        <p:txBody>
          <a:bodyPr/>
          <a:lstStyle/>
          <a:p>
            <a:r>
              <a:rPr lang="en-US" dirty="0" err="1"/>
              <a:t>kubectl</a:t>
            </a:r>
            <a:endParaRPr lang="en-US" dirty="0"/>
          </a:p>
        </p:txBody>
      </p:sp>
      <p:sp>
        <p:nvSpPr>
          <p:cNvPr id="3" name="Text Placeholder 2">
            <a:extLst>
              <a:ext uri="{FF2B5EF4-FFF2-40B4-BE49-F238E27FC236}">
                <a16:creationId xmlns:a16="http://schemas.microsoft.com/office/drawing/2014/main" id="{CA9D0688-9943-9D42-BFFA-FB104C445E1A}"/>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err="1">
                <a:solidFill>
                  <a:schemeClr val="tx1">
                    <a:lumMod val="50000"/>
                  </a:schemeClr>
                </a:solidFill>
              </a:rPr>
              <a:t>kubectl</a:t>
            </a:r>
            <a:r>
              <a:rPr lang="en-US" dirty="0">
                <a:solidFill>
                  <a:schemeClr val="tx1">
                    <a:lumMod val="50000"/>
                  </a:schemeClr>
                </a:solidFill>
              </a:rPr>
              <a:t> (“</a:t>
            </a:r>
            <a:r>
              <a:rPr lang="en-US" dirty="0" err="1">
                <a:solidFill>
                  <a:schemeClr val="tx1">
                    <a:lumMod val="50000"/>
                  </a:schemeClr>
                </a:solidFill>
              </a:rPr>
              <a:t>kube</a:t>
            </a:r>
            <a:r>
              <a:rPr lang="en-US" dirty="0">
                <a:solidFill>
                  <a:schemeClr val="tx1">
                    <a:lumMod val="50000"/>
                  </a:schemeClr>
                </a:solidFill>
              </a:rPr>
              <a:t>-cuttle”) is command-line tool used to interact with API</a:t>
            </a:r>
          </a:p>
          <a:p>
            <a:pPr marL="514350" indent="-285750">
              <a:buFont typeface="Arial" panose="020B0604020202020204" pitchFamily="34" charset="0"/>
              <a:buChar char="•"/>
            </a:pPr>
            <a:r>
              <a:rPr lang="en-US" dirty="0">
                <a:solidFill>
                  <a:schemeClr val="tx1">
                    <a:lumMod val="50000"/>
                  </a:schemeClr>
                </a:solidFill>
              </a:rPr>
              <a:t>May require installation (automatic if using k8s via Docker Desktop)</a:t>
            </a:r>
          </a:p>
          <a:p>
            <a:pPr marL="514350" indent="-285750">
              <a:buFont typeface="Arial" panose="020B0604020202020204" pitchFamily="34" charset="0"/>
              <a:buChar char="•"/>
            </a:pPr>
            <a:r>
              <a:rPr lang="en-US" dirty="0">
                <a:solidFill>
                  <a:schemeClr val="tx1">
                    <a:lumMod val="50000"/>
                  </a:schemeClr>
                </a:solidFill>
              </a:rPr>
              <a:t>Config file defines details of connection to cluster (e.g., ~/.</a:t>
            </a:r>
            <a:r>
              <a:rPr lang="en-US" dirty="0" err="1">
                <a:solidFill>
                  <a:schemeClr val="tx1">
                    <a:lumMod val="50000"/>
                  </a:schemeClr>
                </a:solidFill>
              </a:rPr>
              <a:t>kube</a:t>
            </a:r>
            <a:r>
              <a:rPr lang="en-US" dirty="0">
                <a:solidFill>
                  <a:schemeClr val="tx1">
                    <a:lumMod val="50000"/>
                  </a:schemeClr>
                </a:solidFill>
              </a:rPr>
              <a:t>/config)</a:t>
            </a:r>
          </a:p>
          <a:p>
            <a:pPr marL="514350" indent="-285750">
              <a:buFont typeface="Arial" panose="020B0604020202020204" pitchFamily="34" charset="0"/>
              <a:buChar char="•"/>
            </a:pPr>
            <a:r>
              <a:rPr lang="en-US" dirty="0">
                <a:solidFill>
                  <a:schemeClr val="tx1">
                    <a:lumMod val="50000"/>
                  </a:schemeClr>
                </a:solidFill>
              </a:rPr>
              <a:t>Run `</a:t>
            </a:r>
            <a:r>
              <a:rPr lang="en-US" i="1" dirty="0" err="1">
                <a:solidFill>
                  <a:schemeClr val="tx1">
                    <a:lumMod val="50000"/>
                  </a:schemeClr>
                </a:solidFill>
              </a:rPr>
              <a:t>kubectl</a:t>
            </a:r>
            <a:r>
              <a:rPr lang="en-US" i="1" dirty="0">
                <a:solidFill>
                  <a:schemeClr val="tx1">
                    <a:lumMod val="50000"/>
                  </a:schemeClr>
                </a:solidFill>
              </a:rPr>
              <a:t> cluster-info</a:t>
            </a:r>
            <a:r>
              <a:rPr lang="en-US" dirty="0">
                <a:solidFill>
                  <a:schemeClr val="tx1">
                    <a:lumMod val="50000"/>
                  </a:schemeClr>
                </a:solidFill>
              </a:rPr>
              <a:t>` to confirm connectivity</a:t>
            </a:r>
          </a:p>
          <a:p>
            <a:pPr marL="514350" indent="-285750">
              <a:buFont typeface="Arial" panose="020B0604020202020204" pitchFamily="34" charset="0"/>
              <a:buChar char="•"/>
            </a:pPr>
            <a:r>
              <a:rPr lang="en-US" dirty="0">
                <a:solidFill>
                  <a:schemeClr val="tx1">
                    <a:lumMod val="50000"/>
                  </a:schemeClr>
                </a:solidFill>
              </a:rPr>
              <a:t>Run `</a:t>
            </a:r>
            <a:r>
              <a:rPr lang="en-US" i="1" dirty="0" err="1">
                <a:solidFill>
                  <a:schemeClr val="tx1">
                    <a:lumMod val="50000"/>
                  </a:schemeClr>
                </a:solidFill>
              </a:rPr>
              <a:t>kubectl</a:t>
            </a:r>
            <a:r>
              <a:rPr lang="en-US" dirty="0">
                <a:solidFill>
                  <a:schemeClr val="tx1">
                    <a:lumMod val="50000"/>
                  </a:schemeClr>
                </a:solidFill>
              </a:rPr>
              <a:t>` from command-line (with arguments) to see options</a:t>
            </a:r>
          </a:p>
          <a:p>
            <a:pPr marL="514350" indent="-285750">
              <a:buFont typeface="Arial" panose="020B0604020202020204" pitchFamily="34" charset="0"/>
              <a:buChar char="•"/>
            </a:pPr>
            <a:r>
              <a:rPr lang="en-US" dirty="0">
                <a:solidFill>
                  <a:schemeClr val="tx1">
                    <a:lumMod val="50000"/>
                  </a:schemeClr>
                </a:solidFill>
              </a:rPr>
              <a:t>NOTE: k8s in Docker Desktop should handle most of this for you</a:t>
            </a:r>
          </a:p>
        </p:txBody>
      </p:sp>
      <p:sp>
        <p:nvSpPr>
          <p:cNvPr id="4" name="Slide Number Placeholder 3">
            <a:extLst>
              <a:ext uri="{FF2B5EF4-FFF2-40B4-BE49-F238E27FC236}">
                <a16:creationId xmlns:a16="http://schemas.microsoft.com/office/drawing/2014/main" id="{83ABB77E-F06C-5C4E-9D66-B80C602DBE82}"/>
              </a:ext>
            </a:extLst>
          </p:cNvPr>
          <p:cNvSpPr>
            <a:spLocks noGrp="1"/>
          </p:cNvSpPr>
          <p:nvPr>
            <p:ph type="sldNum" idx="12"/>
          </p:nvPr>
        </p:nvSpPr>
        <p:spPr/>
        <p:txBody>
          <a:bodyPr/>
          <a:lstStyle/>
          <a:p>
            <a:fld id="{00000000-1234-1234-1234-123412341234}" type="slidenum">
              <a:rPr lang="en-US" smtClean="0"/>
              <a:pPr/>
              <a:t>108</a:t>
            </a:fld>
            <a:endParaRPr lang="en-US"/>
          </a:p>
        </p:txBody>
      </p:sp>
    </p:spTree>
    <p:extLst>
      <p:ext uri="{BB962C8B-B14F-4D97-AF65-F5344CB8AC3E}">
        <p14:creationId xmlns:p14="http://schemas.microsoft.com/office/powerpoint/2010/main" val="80368593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5C16-AFC7-F34F-9416-A71AB7DDEA7D}"/>
              </a:ext>
            </a:extLst>
          </p:cNvPr>
          <p:cNvSpPr>
            <a:spLocks noGrp="1"/>
          </p:cNvSpPr>
          <p:nvPr>
            <p:ph type="title"/>
          </p:nvPr>
        </p:nvSpPr>
        <p:spPr/>
        <p:txBody>
          <a:bodyPr/>
          <a:lstStyle/>
          <a:p>
            <a:r>
              <a:rPr lang="en-US" dirty="0"/>
              <a:t>Lab 03</a:t>
            </a:r>
          </a:p>
        </p:txBody>
      </p:sp>
      <p:sp>
        <p:nvSpPr>
          <p:cNvPr id="4" name="Slide Number Placeholder 3">
            <a:extLst>
              <a:ext uri="{FF2B5EF4-FFF2-40B4-BE49-F238E27FC236}">
                <a16:creationId xmlns:a16="http://schemas.microsoft.com/office/drawing/2014/main" id="{B5104B3D-3614-D640-965C-8D8AB9FCC5EE}"/>
              </a:ext>
            </a:extLst>
          </p:cNvPr>
          <p:cNvSpPr>
            <a:spLocks noGrp="1"/>
          </p:cNvSpPr>
          <p:nvPr>
            <p:ph type="sldNum" idx="12"/>
          </p:nvPr>
        </p:nvSpPr>
        <p:spPr/>
        <p:txBody>
          <a:bodyPr/>
          <a:lstStyle/>
          <a:p>
            <a:fld id="{00000000-1234-1234-1234-123412341234}" type="slidenum">
              <a:rPr lang="en-US" smtClean="0"/>
              <a:pPr/>
              <a:t>109</a:t>
            </a:fld>
            <a:endParaRPr lang="en-US"/>
          </a:p>
        </p:txBody>
      </p:sp>
    </p:spTree>
    <p:extLst>
      <p:ext uri="{BB962C8B-B14F-4D97-AF65-F5344CB8AC3E}">
        <p14:creationId xmlns:p14="http://schemas.microsoft.com/office/powerpoint/2010/main" val="4294142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What Do We Mean by Application Hosting?</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a:spcBef>
                <a:spcPts val="0"/>
              </a:spcBef>
              <a:buFont typeface="Arial" panose="020B0604020202020204" pitchFamily="34" charset="0"/>
              <a:buChar char="•"/>
            </a:pPr>
            <a:r>
              <a:rPr lang="en-US" dirty="0">
                <a:solidFill>
                  <a:schemeClr val="tx1">
                    <a:lumMod val="50000"/>
                  </a:schemeClr>
                </a:solidFill>
              </a:rPr>
              <a:t>The target infrastructure and runtime platform that will be employed for deployment and execution of an application or system</a:t>
            </a:r>
          </a:p>
          <a:p>
            <a:pPr>
              <a:spcBef>
                <a:spcPts val="0"/>
              </a:spcBef>
              <a:buFont typeface="Arial" panose="020B0604020202020204" pitchFamily="34" charset="0"/>
              <a:buChar char="•"/>
            </a:pPr>
            <a:r>
              <a:rPr lang="en-US" dirty="0">
                <a:solidFill>
                  <a:schemeClr val="tx1">
                    <a:lumMod val="50000"/>
                  </a:schemeClr>
                </a:solidFill>
              </a:rPr>
              <a:t>Can include compute (CPU and server resources), storage, network, data and operating system</a:t>
            </a:r>
          </a:p>
          <a:p>
            <a:pPr marL="57150" indent="0">
              <a:spcBef>
                <a:spcPts val="0"/>
              </a:spcBef>
              <a:buNone/>
            </a:pPr>
            <a:endParaRPr lang="en-US" dirty="0">
              <a:solidFill>
                <a:schemeClr val="tx1">
                  <a:lumMod val="50000"/>
                </a:schemeClr>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11</a:t>
            </a:fld>
            <a:endParaRPr/>
          </a:p>
        </p:txBody>
      </p:sp>
    </p:spTree>
    <p:extLst>
      <p:ext uri="{BB962C8B-B14F-4D97-AF65-F5344CB8AC3E}">
        <p14:creationId xmlns:p14="http://schemas.microsoft.com/office/powerpoint/2010/main" val="98845450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85A5B-FE54-7141-B687-6F2EE311B6D8}"/>
              </a:ext>
            </a:extLst>
          </p:cNvPr>
          <p:cNvSpPr>
            <a:spLocks noGrp="1"/>
          </p:cNvSpPr>
          <p:nvPr>
            <p:ph type="title"/>
          </p:nvPr>
        </p:nvSpPr>
        <p:spPr/>
        <p:txBody>
          <a:bodyPr/>
          <a:lstStyle/>
          <a:p>
            <a:r>
              <a:rPr lang="en-US"/>
              <a:t>Pod Configuration</a:t>
            </a:r>
          </a:p>
        </p:txBody>
      </p:sp>
      <p:sp>
        <p:nvSpPr>
          <p:cNvPr id="3" name="Text Placeholder 2">
            <a:extLst>
              <a:ext uri="{FF2B5EF4-FFF2-40B4-BE49-F238E27FC236}">
                <a16:creationId xmlns:a16="http://schemas.microsoft.com/office/drawing/2014/main" id="{E094CA53-270D-094F-909C-6C7E35D3985F}"/>
              </a:ext>
            </a:extLst>
          </p:cNvPr>
          <p:cNvSpPr>
            <a:spLocks noGrp="1"/>
          </p:cNvSpPr>
          <p:nvPr>
            <p:ph type="subTitle" idx="1"/>
          </p:nvPr>
        </p:nvSpPr>
        <p:spPr>
          <a:xfrm>
            <a:off x="613700" y="125780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latin typeface="+mj-lt"/>
              </a:rPr>
              <a:t>Two types of pod: single container and multiple container</a:t>
            </a:r>
          </a:p>
          <a:p>
            <a:pPr marL="514350" indent="-285750">
              <a:buFont typeface="Arial" panose="020B0604020202020204" pitchFamily="34" charset="0"/>
              <a:buChar char="•"/>
            </a:pPr>
            <a:r>
              <a:rPr lang="en-US" dirty="0">
                <a:solidFill>
                  <a:schemeClr val="tx1">
                    <a:lumMod val="50000"/>
                  </a:schemeClr>
                </a:solidFill>
                <a:latin typeface="+mj-lt"/>
              </a:rPr>
              <a:t>Making a single container pod is simple – use </a:t>
            </a:r>
            <a:r>
              <a:rPr lang="en-US" dirty="0" err="1">
                <a:solidFill>
                  <a:schemeClr val="tx1">
                    <a:lumMod val="50000"/>
                  </a:schemeClr>
                </a:solidFill>
                <a:latin typeface="+mj-lt"/>
              </a:rPr>
              <a:t>kubectl</a:t>
            </a:r>
            <a:r>
              <a:rPr lang="en-US" dirty="0">
                <a:solidFill>
                  <a:schemeClr val="tx1">
                    <a:lumMod val="50000"/>
                  </a:schemeClr>
                </a:solidFill>
                <a:latin typeface="+mj-lt"/>
              </a:rPr>
              <a:t> run</a:t>
            </a:r>
          </a:p>
          <a:p>
            <a:pPr marL="57150" indent="0"/>
            <a:br>
              <a:rPr lang="en-US" sz="1500" dirty="0">
                <a:solidFill>
                  <a:schemeClr val="tx1">
                    <a:lumMod val="50000"/>
                  </a:schemeClr>
                </a:solidFill>
                <a:latin typeface="+mj-lt"/>
                <a:cs typeface="Latha" panose="020B0502040204020203" pitchFamily="34" charset="0"/>
              </a:rPr>
            </a:br>
            <a:r>
              <a:rPr lang="en-US" sz="1500" dirty="0">
                <a:solidFill>
                  <a:schemeClr val="tx1">
                    <a:lumMod val="50000"/>
                  </a:schemeClr>
                </a:solidFill>
                <a:latin typeface="+mj-lt"/>
                <a:cs typeface="Latha" panose="020B0502040204020203" pitchFamily="34" charset="0"/>
              </a:rPr>
              <a:t>$ </a:t>
            </a:r>
            <a:r>
              <a:rPr lang="en-US" sz="1500" dirty="0" err="1">
                <a:solidFill>
                  <a:schemeClr val="tx1">
                    <a:lumMod val="50000"/>
                  </a:schemeClr>
                </a:solidFill>
                <a:latin typeface="+mj-lt"/>
                <a:cs typeface="Latha" panose="020B0502040204020203" pitchFamily="34" charset="0"/>
              </a:rPr>
              <a:t>kubectl</a:t>
            </a:r>
            <a:r>
              <a:rPr lang="en-US" sz="1500" dirty="0">
                <a:solidFill>
                  <a:schemeClr val="tx1">
                    <a:lumMod val="50000"/>
                  </a:schemeClr>
                </a:solidFill>
                <a:latin typeface="+mj-lt"/>
                <a:cs typeface="Latha" panose="020B0502040204020203" pitchFamily="34" charset="0"/>
              </a:rPr>
              <a:t> run &lt;name of pod&gt; --image=&lt;name of the image from registry&gt;</a:t>
            </a:r>
          </a:p>
          <a:p>
            <a:pPr marL="342900" indent="-285750">
              <a:buFont typeface="Arial" panose="020B0604020202020204" pitchFamily="34" charset="0"/>
              <a:buChar char="•"/>
            </a:pPr>
            <a:endParaRPr lang="en-US" dirty="0">
              <a:solidFill>
                <a:schemeClr val="tx1">
                  <a:lumMod val="50000"/>
                </a:schemeClr>
              </a:solidFill>
              <a:latin typeface="+mj-lt"/>
              <a:cs typeface="Latha" panose="020B0502040204020203" pitchFamily="34" charset="0"/>
            </a:endParaRPr>
          </a:p>
        </p:txBody>
      </p:sp>
      <p:sp>
        <p:nvSpPr>
          <p:cNvPr id="4" name="Slide Number Placeholder 3">
            <a:extLst>
              <a:ext uri="{FF2B5EF4-FFF2-40B4-BE49-F238E27FC236}">
                <a16:creationId xmlns:a16="http://schemas.microsoft.com/office/drawing/2014/main" id="{9E08EF20-425F-1045-A91F-9A06C973E6E7}"/>
              </a:ext>
            </a:extLst>
          </p:cNvPr>
          <p:cNvSpPr>
            <a:spLocks noGrp="1"/>
          </p:cNvSpPr>
          <p:nvPr>
            <p:ph type="sldNum" idx="12"/>
          </p:nvPr>
        </p:nvSpPr>
        <p:spPr/>
        <p:txBody>
          <a:bodyPr/>
          <a:lstStyle/>
          <a:p>
            <a:fld id="{00000000-1234-1234-1234-123412341234}" type="slidenum">
              <a:rPr lang="en-US" smtClean="0"/>
              <a:pPr/>
              <a:t>110</a:t>
            </a:fld>
            <a:endParaRPr lang="en-US"/>
          </a:p>
        </p:txBody>
      </p:sp>
    </p:spTree>
    <p:extLst>
      <p:ext uri="{BB962C8B-B14F-4D97-AF65-F5344CB8AC3E}">
        <p14:creationId xmlns:p14="http://schemas.microsoft.com/office/powerpoint/2010/main" val="80892828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1ED8B-252D-4843-9ED6-372E20DB52D8}"/>
              </a:ext>
            </a:extLst>
          </p:cNvPr>
          <p:cNvSpPr>
            <a:spLocks noGrp="1"/>
          </p:cNvSpPr>
          <p:nvPr>
            <p:ph type="title"/>
          </p:nvPr>
        </p:nvSpPr>
        <p:spPr/>
        <p:txBody>
          <a:bodyPr/>
          <a:lstStyle/>
          <a:p>
            <a:r>
              <a:rPr lang="en-US"/>
              <a:t>Pod Design Patterns</a:t>
            </a:r>
          </a:p>
        </p:txBody>
      </p:sp>
      <p:sp>
        <p:nvSpPr>
          <p:cNvPr id="3" name="Text Placeholder 2">
            <a:extLst>
              <a:ext uri="{FF2B5EF4-FFF2-40B4-BE49-F238E27FC236}">
                <a16:creationId xmlns:a16="http://schemas.microsoft.com/office/drawing/2014/main" id="{BA76CB84-5AB9-3148-9E32-4BCD1302BE78}"/>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Usually, you will have one container per pod</a:t>
            </a:r>
          </a:p>
          <a:p>
            <a:pPr marL="514350" indent="-285750">
              <a:buFont typeface="Arial" panose="020B0604020202020204" pitchFamily="34" charset="0"/>
              <a:buChar char="•"/>
            </a:pPr>
            <a:r>
              <a:rPr lang="en-US" dirty="0">
                <a:solidFill>
                  <a:schemeClr val="tx1">
                    <a:lumMod val="50000"/>
                  </a:schemeClr>
                </a:solidFill>
              </a:rPr>
              <a:t>There are cases when multi-container pods make sense: When both pods have the same lifecycle, or they MUST run on the same node.</a:t>
            </a:r>
          </a:p>
          <a:p>
            <a:pPr marL="514350" indent="-285750">
              <a:buFont typeface="Arial" panose="020B0604020202020204" pitchFamily="34" charset="0"/>
              <a:buChar char="•"/>
            </a:pPr>
            <a:r>
              <a:rPr lang="en-US" dirty="0">
                <a:solidFill>
                  <a:schemeClr val="tx1">
                    <a:lumMod val="50000"/>
                  </a:schemeClr>
                </a:solidFill>
              </a:rPr>
              <a:t>An example: The primary container needs a helper process – it needs to be in the same node to be utilized.</a:t>
            </a:r>
          </a:p>
          <a:p>
            <a:pPr marL="514350" indent="-285750">
              <a:buFont typeface="Arial" panose="020B0604020202020204" pitchFamily="34" charset="0"/>
              <a:buChar char="•"/>
            </a:pPr>
            <a:r>
              <a:rPr lang="en-US" dirty="0">
                <a:solidFill>
                  <a:schemeClr val="tx1">
                    <a:lumMod val="50000"/>
                  </a:schemeClr>
                </a:solidFill>
              </a:rPr>
              <a:t>There are three main patterns for multi-container pods:</a:t>
            </a:r>
          </a:p>
          <a:p>
            <a:pPr marL="514350" indent="-285750">
              <a:buFont typeface="Arial" panose="020B0604020202020204" pitchFamily="34" charset="0"/>
              <a:buChar char="•"/>
            </a:pPr>
            <a:r>
              <a:rPr lang="en-US" dirty="0">
                <a:solidFill>
                  <a:schemeClr val="tx1">
                    <a:lumMod val="50000"/>
                  </a:schemeClr>
                </a:solidFill>
              </a:rPr>
              <a:t>Sidecar pattern</a:t>
            </a:r>
          </a:p>
          <a:p>
            <a:pPr marL="514350" indent="-285750">
              <a:buFont typeface="Arial" panose="020B0604020202020204" pitchFamily="34" charset="0"/>
              <a:buChar char="•"/>
            </a:pPr>
            <a:r>
              <a:rPr lang="en-US" dirty="0">
                <a:solidFill>
                  <a:schemeClr val="tx1">
                    <a:lumMod val="50000"/>
                  </a:schemeClr>
                </a:solidFill>
              </a:rPr>
              <a:t>Adapter pattern</a:t>
            </a:r>
          </a:p>
          <a:p>
            <a:pPr marL="514350" indent="-285750">
              <a:buFont typeface="Arial" panose="020B0604020202020204" pitchFamily="34" charset="0"/>
              <a:buChar char="•"/>
            </a:pPr>
            <a:r>
              <a:rPr lang="en-US" dirty="0">
                <a:solidFill>
                  <a:schemeClr val="tx1">
                    <a:lumMod val="50000"/>
                  </a:schemeClr>
                </a:solidFill>
              </a:rPr>
              <a:t>Ambassador pattern</a:t>
            </a:r>
          </a:p>
        </p:txBody>
      </p:sp>
      <p:sp>
        <p:nvSpPr>
          <p:cNvPr id="4" name="Slide Number Placeholder 3">
            <a:extLst>
              <a:ext uri="{FF2B5EF4-FFF2-40B4-BE49-F238E27FC236}">
                <a16:creationId xmlns:a16="http://schemas.microsoft.com/office/drawing/2014/main" id="{AF017A3B-3EAA-B24F-8C4D-3A2BB9869488}"/>
              </a:ext>
            </a:extLst>
          </p:cNvPr>
          <p:cNvSpPr>
            <a:spLocks noGrp="1"/>
          </p:cNvSpPr>
          <p:nvPr>
            <p:ph type="sldNum" idx="12"/>
          </p:nvPr>
        </p:nvSpPr>
        <p:spPr/>
        <p:txBody>
          <a:bodyPr/>
          <a:lstStyle/>
          <a:p>
            <a:fld id="{00000000-1234-1234-1234-123412341234}" type="slidenum">
              <a:rPr lang="en-US" smtClean="0"/>
              <a:pPr/>
              <a:t>111</a:t>
            </a:fld>
            <a:endParaRPr lang="en-US"/>
          </a:p>
        </p:txBody>
      </p:sp>
    </p:spTree>
    <p:extLst>
      <p:ext uri="{BB962C8B-B14F-4D97-AF65-F5344CB8AC3E}">
        <p14:creationId xmlns:p14="http://schemas.microsoft.com/office/powerpoint/2010/main" val="24049527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BDF5D-C736-451F-80B7-1C5C43CE1744}"/>
              </a:ext>
            </a:extLst>
          </p:cNvPr>
          <p:cNvSpPr>
            <a:spLocks noGrp="1"/>
          </p:cNvSpPr>
          <p:nvPr>
            <p:ph type="title"/>
          </p:nvPr>
        </p:nvSpPr>
        <p:spPr/>
        <p:txBody>
          <a:bodyPr/>
          <a:lstStyle/>
          <a:p>
            <a:r>
              <a:rPr lang="en-US" dirty="0"/>
              <a:t>Multi-container Pod: Sidecar Pattern</a:t>
            </a:r>
          </a:p>
        </p:txBody>
      </p:sp>
      <p:sp>
        <p:nvSpPr>
          <p:cNvPr id="3" name="Text Placeholder 2">
            <a:extLst>
              <a:ext uri="{FF2B5EF4-FFF2-40B4-BE49-F238E27FC236}">
                <a16:creationId xmlns:a16="http://schemas.microsoft.com/office/drawing/2014/main" id="{7F5142C9-2EEC-46CD-8186-3503ACAC2AFF}"/>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Main App plus a “helper” app that isn’t part of the main app</a:t>
            </a:r>
          </a:p>
          <a:p>
            <a:pPr marL="514350" indent="-285750">
              <a:buFont typeface="Arial" panose="020B0604020202020204" pitchFamily="34" charset="0"/>
              <a:buChar char="•"/>
            </a:pPr>
            <a:r>
              <a:rPr lang="en-US" dirty="0">
                <a:solidFill>
                  <a:schemeClr val="tx1">
                    <a:lumMod val="50000"/>
                  </a:schemeClr>
                </a:solidFill>
              </a:rPr>
              <a:t>Example: Main app is a web app; helper is a logging utility</a:t>
            </a:r>
          </a:p>
          <a:p>
            <a:pPr marL="514350" indent="-285750">
              <a:buFont typeface="Arial" panose="020B0604020202020204" pitchFamily="34" charset="0"/>
              <a:buChar char="•"/>
            </a:pPr>
            <a:endParaRPr lang="en-US" dirty="0">
              <a:solidFill>
                <a:schemeClr val="tx1">
                  <a:lumMod val="50000"/>
                </a:schemeClr>
              </a:solidFill>
            </a:endParaRPr>
          </a:p>
        </p:txBody>
      </p:sp>
      <p:sp>
        <p:nvSpPr>
          <p:cNvPr id="4" name="Slide Number Placeholder 3">
            <a:extLst>
              <a:ext uri="{FF2B5EF4-FFF2-40B4-BE49-F238E27FC236}">
                <a16:creationId xmlns:a16="http://schemas.microsoft.com/office/drawing/2014/main" id="{47CBFBB8-C7DD-46AD-9E29-130FFAD9A240}"/>
              </a:ext>
            </a:extLst>
          </p:cNvPr>
          <p:cNvSpPr>
            <a:spLocks noGrp="1"/>
          </p:cNvSpPr>
          <p:nvPr>
            <p:ph type="sldNum" idx="12"/>
          </p:nvPr>
        </p:nvSpPr>
        <p:spPr/>
        <p:txBody>
          <a:bodyPr/>
          <a:lstStyle/>
          <a:p>
            <a:fld id="{00000000-1234-1234-1234-123412341234}" type="slidenum">
              <a:rPr lang="en-US" smtClean="0"/>
              <a:pPr/>
              <a:t>112</a:t>
            </a:fld>
            <a:endParaRPr lang="en-US"/>
          </a:p>
        </p:txBody>
      </p:sp>
    </p:spTree>
    <p:extLst>
      <p:ext uri="{BB962C8B-B14F-4D97-AF65-F5344CB8AC3E}">
        <p14:creationId xmlns:p14="http://schemas.microsoft.com/office/powerpoint/2010/main" val="119089394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191D3-E2D0-48D1-898F-1F9569B6BAB5}"/>
              </a:ext>
            </a:extLst>
          </p:cNvPr>
          <p:cNvSpPr>
            <a:spLocks noGrp="1"/>
          </p:cNvSpPr>
          <p:nvPr>
            <p:ph type="title"/>
          </p:nvPr>
        </p:nvSpPr>
        <p:spPr/>
        <p:txBody>
          <a:bodyPr/>
          <a:lstStyle/>
          <a:p>
            <a:r>
              <a:rPr lang="en-US" dirty="0"/>
              <a:t>Multi-container Pod: Adapter Pattern</a:t>
            </a:r>
          </a:p>
        </p:txBody>
      </p:sp>
      <p:sp>
        <p:nvSpPr>
          <p:cNvPr id="3" name="Text Placeholder 2">
            <a:extLst>
              <a:ext uri="{FF2B5EF4-FFF2-40B4-BE49-F238E27FC236}">
                <a16:creationId xmlns:a16="http://schemas.microsoft.com/office/drawing/2014/main" id="{41367066-8903-4B78-AF6D-B47F9E9C1823}"/>
              </a:ext>
            </a:extLst>
          </p:cNvPr>
          <p:cNvSpPr>
            <a:spLocks noGrp="1"/>
          </p:cNvSpPr>
          <p:nvPr>
            <p:ph type="subTitle" idx="1"/>
          </p:nvPr>
        </p:nvSpPr>
        <p:spPr>
          <a:xfrm>
            <a:off x="613700" y="125780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Used when you need to standardize output form various apps in the cluster</a:t>
            </a:r>
          </a:p>
          <a:p>
            <a:pPr marL="514350" indent="-285750">
              <a:buFont typeface="Arial" panose="020B0604020202020204" pitchFamily="34" charset="0"/>
              <a:buChar char="•"/>
            </a:pPr>
            <a:r>
              <a:rPr lang="en-US" dirty="0">
                <a:solidFill>
                  <a:schemeClr val="tx1">
                    <a:lumMod val="50000"/>
                  </a:schemeClr>
                </a:solidFill>
              </a:rPr>
              <a:t>Each app type may format output in a unique way, but the cluster’s monitoring needs to work with standardized formats</a:t>
            </a:r>
          </a:p>
          <a:p>
            <a:pPr marL="514350" indent="-285750">
              <a:buFont typeface="Arial" panose="020B0604020202020204" pitchFamily="34" charset="0"/>
              <a:buChar char="•"/>
            </a:pPr>
            <a:r>
              <a:rPr lang="en-US" dirty="0">
                <a:solidFill>
                  <a:schemeClr val="tx1">
                    <a:lumMod val="50000"/>
                  </a:schemeClr>
                </a:solidFill>
              </a:rPr>
              <a:t>Adding an adapter container to the pod for each app lets you still use the normal app output format in other areas, but have the cluster-level data work use a standardized format</a:t>
            </a:r>
          </a:p>
        </p:txBody>
      </p:sp>
      <p:sp>
        <p:nvSpPr>
          <p:cNvPr id="4" name="Slide Number Placeholder 3">
            <a:extLst>
              <a:ext uri="{FF2B5EF4-FFF2-40B4-BE49-F238E27FC236}">
                <a16:creationId xmlns:a16="http://schemas.microsoft.com/office/drawing/2014/main" id="{7E96456E-A2F4-4755-9D0F-496E633ABCB1}"/>
              </a:ext>
            </a:extLst>
          </p:cNvPr>
          <p:cNvSpPr>
            <a:spLocks noGrp="1"/>
          </p:cNvSpPr>
          <p:nvPr>
            <p:ph type="sldNum" idx="12"/>
          </p:nvPr>
        </p:nvSpPr>
        <p:spPr/>
        <p:txBody>
          <a:bodyPr/>
          <a:lstStyle/>
          <a:p>
            <a:fld id="{00000000-1234-1234-1234-123412341234}" type="slidenum">
              <a:rPr lang="en-US" smtClean="0"/>
              <a:pPr/>
              <a:t>113</a:t>
            </a:fld>
            <a:endParaRPr lang="en-US"/>
          </a:p>
        </p:txBody>
      </p:sp>
    </p:spTree>
    <p:extLst>
      <p:ext uri="{BB962C8B-B14F-4D97-AF65-F5344CB8AC3E}">
        <p14:creationId xmlns:p14="http://schemas.microsoft.com/office/powerpoint/2010/main" val="251972858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7C4F0-2506-4E0A-AABE-1DA751BCB9B2}"/>
              </a:ext>
            </a:extLst>
          </p:cNvPr>
          <p:cNvSpPr>
            <a:spLocks noGrp="1"/>
          </p:cNvSpPr>
          <p:nvPr>
            <p:ph type="title"/>
          </p:nvPr>
        </p:nvSpPr>
        <p:spPr/>
        <p:txBody>
          <a:bodyPr/>
          <a:lstStyle/>
          <a:p>
            <a:r>
              <a:rPr lang="en-US" dirty="0"/>
              <a:t>Multi-container Pod: Ambassador Pattern</a:t>
            </a:r>
          </a:p>
        </p:txBody>
      </p:sp>
      <p:sp>
        <p:nvSpPr>
          <p:cNvPr id="3" name="Text Placeholder 2">
            <a:extLst>
              <a:ext uri="{FF2B5EF4-FFF2-40B4-BE49-F238E27FC236}">
                <a16:creationId xmlns:a16="http://schemas.microsoft.com/office/drawing/2014/main" id="{32088308-6800-4152-8375-70726CF5F356}"/>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One more way to allow the pod’s containers to communicate with the outside world</a:t>
            </a:r>
          </a:p>
          <a:p>
            <a:pPr marL="514350" indent="-285750">
              <a:buFont typeface="Arial" panose="020B0604020202020204" pitchFamily="34" charset="0"/>
              <a:buChar char="•"/>
            </a:pPr>
            <a:r>
              <a:rPr lang="en-US" dirty="0">
                <a:solidFill>
                  <a:schemeClr val="tx1">
                    <a:lumMod val="50000"/>
                  </a:schemeClr>
                </a:solidFill>
              </a:rPr>
              <a:t>Add an “ambassador” container to the pod that acts as a proxy for network traffic to and from the primary container</a:t>
            </a:r>
          </a:p>
          <a:p>
            <a:pPr marL="514350" indent="-285750">
              <a:buFont typeface="Arial" panose="020B0604020202020204" pitchFamily="34" charset="0"/>
              <a:buChar char="•"/>
            </a:pPr>
            <a:r>
              <a:rPr lang="en-US" dirty="0">
                <a:solidFill>
                  <a:schemeClr val="tx1">
                    <a:lumMod val="50000"/>
                  </a:schemeClr>
                </a:solidFill>
              </a:rPr>
              <a:t>This lets you control traffic patterns based on the specific use case of the pod in question.</a:t>
            </a:r>
          </a:p>
          <a:p>
            <a:pPr marL="514350" indent="-285750">
              <a:buFont typeface="Arial" panose="020B0604020202020204" pitchFamily="34" charset="0"/>
              <a:buChar char="•"/>
            </a:pPr>
            <a:r>
              <a:rPr lang="en-US" dirty="0">
                <a:solidFill>
                  <a:schemeClr val="tx1">
                    <a:lumMod val="50000"/>
                  </a:schemeClr>
                </a:solidFill>
              </a:rPr>
              <a:t>Example: database connection in dev/</a:t>
            </a:r>
            <a:r>
              <a:rPr lang="en-US" dirty="0" err="1">
                <a:solidFill>
                  <a:schemeClr val="tx1">
                    <a:lumMod val="50000"/>
                  </a:schemeClr>
                </a:solidFill>
              </a:rPr>
              <a:t>qa</a:t>
            </a:r>
            <a:r>
              <a:rPr lang="en-US" dirty="0">
                <a:solidFill>
                  <a:schemeClr val="tx1">
                    <a:lumMod val="50000"/>
                  </a:schemeClr>
                </a:solidFill>
              </a:rPr>
              <a:t>/prod environments</a:t>
            </a:r>
          </a:p>
        </p:txBody>
      </p:sp>
      <p:sp>
        <p:nvSpPr>
          <p:cNvPr id="4" name="Slide Number Placeholder 3">
            <a:extLst>
              <a:ext uri="{FF2B5EF4-FFF2-40B4-BE49-F238E27FC236}">
                <a16:creationId xmlns:a16="http://schemas.microsoft.com/office/drawing/2014/main" id="{21A6D8C6-4443-4288-800E-A1ABF38F8502}"/>
              </a:ext>
            </a:extLst>
          </p:cNvPr>
          <p:cNvSpPr>
            <a:spLocks noGrp="1"/>
          </p:cNvSpPr>
          <p:nvPr>
            <p:ph type="sldNum" idx="12"/>
          </p:nvPr>
        </p:nvSpPr>
        <p:spPr/>
        <p:txBody>
          <a:bodyPr/>
          <a:lstStyle/>
          <a:p>
            <a:fld id="{00000000-1234-1234-1234-123412341234}" type="slidenum">
              <a:rPr lang="en-US" smtClean="0"/>
              <a:pPr/>
              <a:t>114</a:t>
            </a:fld>
            <a:endParaRPr lang="en-US"/>
          </a:p>
        </p:txBody>
      </p:sp>
    </p:spTree>
    <p:extLst>
      <p:ext uri="{BB962C8B-B14F-4D97-AF65-F5344CB8AC3E}">
        <p14:creationId xmlns:p14="http://schemas.microsoft.com/office/powerpoint/2010/main" val="399864091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5C16-AFC7-F34F-9416-A71AB7DDEA7D}"/>
              </a:ext>
            </a:extLst>
          </p:cNvPr>
          <p:cNvSpPr>
            <a:spLocks noGrp="1"/>
          </p:cNvSpPr>
          <p:nvPr>
            <p:ph type="title"/>
          </p:nvPr>
        </p:nvSpPr>
        <p:spPr/>
        <p:txBody>
          <a:bodyPr/>
          <a:lstStyle/>
          <a:p>
            <a:r>
              <a:rPr lang="en-US" dirty="0"/>
              <a:t>Lab 04</a:t>
            </a:r>
          </a:p>
        </p:txBody>
      </p:sp>
      <p:sp>
        <p:nvSpPr>
          <p:cNvPr id="4" name="Slide Number Placeholder 3">
            <a:extLst>
              <a:ext uri="{FF2B5EF4-FFF2-40B4-BE49-F238E27FC236}">
                <a16:creationId xmlns:a16="http://schemas.microsoft.com/office/drawing/2014/main" id="{B5104B3D-3614-D640-965C-8D8AB9FCC5EE}"/>
              </a:ext>
            </a:extLst>
          </p:cNvPr>
          <p:cNvSpPr>
            <a:spLocks noGrp="1"/>
          </p:cNvSpPr>
          <p:nvPr>
            <p:ph type="sldNum" idx="12"/>
          </p:nvPr>
        </p:nvSpPr>
        <p:spPr/>
        <p:txBody>
          <a:bodyPr/>
          <a:lstStyle/>
          <a:p>
            <a:fld id="{00000000-1234-1234-1234-123412341234}" type="slidenum">
              <a:rPr lang="en-US" smtClean="0"/>
              <a:pPr/>
              <a:t>115</a:t>
            </a:fld>
            <a:endParaRPr lang="en-US"/>
          </a:p>
        </p:txBody>
      </p:sp>
    </p:spTree>
    <p:extLst>
      <p:ext uri="{BB962C8B-B14F-4D97-AF65-F5344CB8AC3E}">
        <p14:creationId xmlns:p14="http://schemas.microsoft.com/office/powerpoint/2010/main" val="347303160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64B11-200A-4F48-9DB4-E004DBF3BDB9}"/>
              </a:ext>
            </a:extLst>
          </p:cNvPr>
          <p:cNvSpPr>
            <a:spLocks noGrp="1"/>
          </p:cNvSpPr>
          <p:nvPr>
            <p:ph type="title"/>
          </p:nvPr>
        </p:nvSpPr>
        <p:spPr/>
        <p:txBody>
          <a:bodyPr/>
          <a:lstStyle/>
          <a:p>
            <a:r>
              <a:rPr lang="en-US" sz="2800">
                <a:solidFill>
                  <a:schemeClr val="bg1"/>
                </a:solidFill>
              </a:rPr>
              <a:t>Diving Deeper into Kubernetes</a:t>
            </a:r>
          </a:p>
        </p:txBody>
      </p:sp>
    </p:spTree>
    <p:extLst>
      <p:ext uri="{BB962C8B-B14F-4D97-AF65-F5344CB8AC3E}">
        <p14:creationId xmlns:p14="http://schemas.microsoft.com/office/powerpoint/2010/main" val="208836828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7ADC2-9753-8F41-B23B-48C002110EF5}"/>
              </a:ext>
            </a:extLst>
          </p:cNvPr>
          <p:cNvSpPr>
            <a:spLocks noGrp="1"/>
          </p:cNvSpPr>
          <p:nvPr>
            <p:ph type="title"/>
          </p:nvPr>
        </p:nvSpPr>
        <p:spPr/>
        <p:txBody>
          <a:bodyPr/>
          <a:lstStyle/>
          <a:p>
            <a:r>
              <a:rPr lang="en-US" dirty="0"/>
              <a:t>Namespaces in k8s</a:t>
            </a:r>
          </a:p>
        </p:txBody>
      </p:sp>
      <p:sp>
        <p:nvSpPr>
          <p:cNvPr id="3" name="Text Placeholder 2">
            <a:extLst>
              <a:ext uri="{FF2B5EF4-FFF2-40B4-BE49-F238E27FC236}">
                <a16:creationId xmlns:a16="http://schemas.microsoft.com/office/drawing/2014/main" id="{2EE76791-5C21-064C-B9C3-9CC61BDAF58A}"/>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Provide a grouping mechanism in Kubernetes</a:t>
            </a:r>
          </a:p>
          <a:p>
            <a:pPr marL="514350" indent="-285750">
              <a:buFont typeface="Arial" panose="020B0604020202020204" pitchFamily="34" charset="0"/>
              <a:buChar char="•"/>
            </a:pPr>
            <a:r>
              <a:rPr lang="en-US" dirty="0">
                <a:solidFill>
                  <a:schemeClr val="tx1">
                    <a:lumMod val="50000"/>
                  </a:schemeClr>
                </a:solidFill>
              </a:rPr>
              <a:t>Every k8s object belongs to a namespace</a:t>
            </a:r>
          </a:p>
          <a:p>
            <a:pPr marL="514350" indent="-285750">
              <a:buFont typeface="Arial" panose="020B0604020202020204" pitchFamily="34" charset="0"/>
              <a:buChar char="•"/>
            </a:pPr>
            <a:r>
              <a:rPr lang="en-US" dirty="0">
                <a:solidFill>
                  <a:schemeClr val="tx1">
                    <a:lumMod val="50000"/>
                  </a:schemeClr>
                </a:solidFill>
              </a:rPr>
              <a:t>Every Cluster automatically includes a default namespace</a:t>
            </a:r>
          </a:p>
        </p:txBody>
      </p:sp>
      <p:sp>
        <p:nvSpPr>
          <p:cNvPr id="4" name="Slide Number Placeholder 3">
            <a:extLst>
              <a:ext uri="{FF2B5EF4-FFF2-40B4-BE49-F238E27FC236}">
                <a16:creationId xmlns:a16="http://schemas.microsoft.com/office/drawing/2014/main" id="{3298D51F-9BEF-4D48-A434-E3630528150B}"/>
              </a:ext>
            </a:extLst>
          </p:cNvPr>
          <p:cNvSpPr>
            <a:spLocks noGrp="1"/>
          </p:cNvSpPr>
          <p:nvPr>
            <p:ph type="sldNum" idx="12"/>
          </p:nvPr>
        </p:nvSpPr>
        <p:spPr/>
        <p:txBody>
          <a:bodyPr/>
          <a:lstStyle/>
          <a:p>
            <a:fld id="{00000000-1234-1234-1234-123412341234}" type="slidenum">
              <a:rPr lang="en-US" smtClean="0"/>
              <a:pPr/>
              <a:t>117</a:t>
            </a:fld>
            <a:endParaRPr lang="en-US"/>
          </a:p>
        </p:txBody>
      </p:sp>
    </p:spTree>
    <p:extLst>
      <p:ext uri="{BB962C8B-B14F-4D97-AF65-F5344CB8AC3E}">
        <p14:creationId xmlns:p14="http://schemas.microsoft.com/office/powerpoint/2010/main" val="233176008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7ADC2-9753-8F41-B23B-48C002110EF5}"/>
              </a:ext>
            </a:extLst>
          </p:cNvPr>
          <p:cNvSpPr>
            <a:spLocks noGrp="1"/>
          </p:cNvSpPr>
          <p:nvPr>
            <p:ph type="title"/>
          </p:nvPr>
        </p:nvSpPr>
        <p:spPr/>
        <p:txBody>
          <a:bodyPr/>
          <a:lstStyle/>
          <a:p>
            <a:r>
              <a:rPr lang="en-US" dirty="0"/>
              <a:t>Namespaces in k8s</a:t>
            </a:r>
          </a:p>
        </p:txBody>
      </p:sp>
      <p:sp>
        <p:nvSpPr>
          <p:cNvPr id="3" name="Text Placeholder 2">
            <a:extLst>
              <a:ext uri="{FF2B5EF4-FFF2-40B4-BE49-F238E27FC236}">
                <a16:creationId xmlns:a16="http://schemas.microsoft.com/office/drawing/2014/main" id="{2EE76791-5C21-064C-B9C3-9CC61BDAF58A}"/>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Allow you create logical separation within a physical Cluster</a:t>
            </a:r>
          </a:p>
          <a:p>
            <a:pPr marL="514350" indent="-285750">
              <a:buFont typeface="Arial" panose="020B0604020202020204" pitchFamily="34" charset="0"/>
              <a:buChar char="•"/>
            </a:pPr>
            <a:r>
              <a:rPr lang="en-US" dirty="0">
                <a:solidFill>
                  <a:schemeClr val="tx1">
                    <a:lumMod val="50000"/>
                  </a:schemeClr>
                </a:solidFill>
              </a:rPr>
              <a:t>Provide a boundary for security and resource control</a:t>
            </a:r>
          </a:p>
          <a:p>
            <a:pPr marL="514350" indent="-285750">
              <a:buFont typeface="Arial" panose="020B0604020202020204" pitchFamily="34" charset="0"/>
              <a:buChar char="•"/>
            </a:pPr>
            <a:r>
              <a:rPr lang="en-US" dirty="0">
                <a:solidFill>
                  <a:schemeClr val="tx1">
                    <a:lumMod val="50000"/>
                  </a:schemeClr>
                </a:solidFill>
              </a:rPr>
              <a:t>Can explicitly create a namespace and deploy resources to it using namespace field in manifest or --namespace </a:t>
            </a:r>
            <a:r>
              <a:rPr lang="en-US" dirty="0" err="1">
                <a:solidFill>
                  <a:schemeClr val="tx1">
                    <a:lumMod val="50000"/>
                  </a:schemeClr>
                </a:solidFill>
              </a:rPr>
              <a:t>arg</a:t>
            </a:r>
            <a:r>
              <a:rPr lang="en-US" dirty="0">
                <a:solidFill>
                  <a:schemeClr val="tx1">
                    <a:lumMod val="50000"/>
                  </a:schemeClr>
                </a:solidFill>
              </a:rPr>
              <a:t> on </a:t>
            </a:r>
            <a:r>
              <a:rPr lang="en-US" dirty="0" err="1">
                <a:solidFill>
                  <a:schemeClr val="tx1">
                    <a:lumMod val="50000"/>
                  </a:schemeClr>
                </a:solidFill>
              </a:rPr>
              <a:t>kubectl</a:t>
            </a:r>
            <a:endParaRPr lang="en-US" dirty="0">
              <a:solidFill>
                <a:schemeClr val="tx1">
                  <a:lumMod val="50000"/>
                </a:schemeClr>
              </a:solidFill>
            </a:endParaRPr>
          </a:p>
          <a:p>
            <a:pPr marL="514350" indent="-285750">
              <a:buFont typeface="Arial" panose="020B0604020202020204" pitchFamily="34" charset="0"/>
              <a:buChar char="•"/>
            </a:pPr>
            <a:endParaRPr lang="en-US" dirty="0">
              <a:solidFill>
                <a:schemeClr val="tx1">
                  <a:lumMod val="50000"/>
                </a:schemeClr>
              </a:solidFill>
            </a:endParaRPr>
          </a:p>
        </p:txBody>
      </p:sp>
      <p:sp>
        <p:nvSpPr>
          <p:cNvPr id="4" name="Slide Number Placeholder 3">
            <a:extLst>
              <a:ext uri="{FF2B5EF4-FFF2-40B4-BE49-F238E27FC236}">
                <a16:creationId xmlns:a16="http://schemas.microsoft.com/office/drawing/2014/main" id="{3298D51F-9BEF-4D48-A434-E3630528150B}"/>
              </a:ext>
            </a:extLst>
          </p:cNvPr>
          <p:cNvSpPr>
            <a:spLocks noGrp="1"/>
          </p:cNvSpPr>
          <p:nvPr>
            <p:ph type="sldNum" idx="12"/>
          </p:nvPr>
        </p:nvSpPr>
        <p:spPr/>
        <p:txBody>
          <a:bodyPr/>
          <a:lstStyle/>
          <a:p>
            <a:fld id="{00000000-1234-1234-1234-123412341234}" type="slidenum">
              <a:rPr lang="en-US" smtClean="0"/>
              <a:pPr/>
              <a:t>118</a:t>
            </a:fld>
            <a:endParaRPr lang="en-US"/>
          </a:p>
        </p:txBody>
      </p:sp>
    </p:spTree>
    <p:extLst>
      <p:ext uri="{BB962C8B-B14F-4D97-AF65-F5344CB8AC3E}">
        <p14:creationId xmlns:p14="http://schemas.microsoft.com/office/powerpoint/2010/main" val="15658474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7ADC2-9753-8F41-B23B-48C002110EF5}"/>
              </a:ext>
            </a:extLst>
          </p:cNvPr>
          <p:cNvSpPr>
            <a:spLocks noGrp="1"/>
          </p:cNvSpPr>
          <p:nvPr>
            <p:ph type="title"/>
          </p:nvPr>
        </p:nvSpPr>
        <p:spPr/>
        <p:txBody>
          <a:bodyPr/>
          <a:lstStyle/>
          <a:p>
            <a:r>
              <a:rPr lang="en-US" dirty="0"/>
              <a:t>Namespaces in k8s</a:t>
            </a:r>
          </a:p>
        </p:txBody>
      </p:sp>
      <p:sp>
        <p:nvSpPr>
          <p:cNvPr id="3" name="Text Placeholder 2">
            <a:extLst>
              <a:ext uri="{FF2B5EF4-FFF2-40B4-BE49-F238E27FC236}">
                <a16:creationId xmlns:a16="http://schemas.microsoft.com/office/drawing/2014/main" id="{2EE76791-5C21-064C-B9C3-9CC61BDAF58A}"/>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Objects within a namespace are isolated from others</a:t>
            </a:r>
          </a:p>
          <a:p>
            <a:pPr marL="514350" indent="-285750">
              <a:buFont typeface="Arial" panose="020B0604020202020204" pitchFamily="34" charset="0"/>
              <a:buChar char="•"/>
            </a:pPr>
            <a:r>
              <a:rPr lang="en-US" dirty="0">
                <a:solidFill>
                  <a:schemeClr val="tx1">
                    <a:lumMod val="50000"/>
                  </a:schemeClr>
                </a:solidFill>
              </a:rPr>
              <a:t>Enables creation of multiple instances of same apps with same names</a:t>
            </a:r>
          </a:p>
          <a:p>
            <a:pPr marL="514350" indent="-285750">
              <a:buFont typeface="Arial" panose="020B0604020202020204" pitchFamily="34" charset="0"/>
              <a:buChar char="•"/>
            </a:pPr>
            <a:r>
              <a:rPr lang="en-US" dirty="0">
                <a:solidFill>
                  <a:schemeClr val="tx1">
                    <a:lumMod val="50000"/>
                  </a:schemeClr>
                </a:solidFill>
              </a:rPr>
              <a:t>Resources from one namespace can communicate with another namespace using Services</a:t>
            </a:r>
          </a:p>
          <a:p>
            <a:pPr marL="514350" indent="-285750">
              <a:buFont typeface="Arial" panose="020B0604020202020204" pitchFamily="34" charset="0"/>
              <a:buChar char="•"/>
            </a:pPr>
            <a:r>
              <a:rPr lang="en-US" dirty="0">
                <a:solidFill>
                  <a:schemeClr val="tx1">
                    <a:lumMod val="50000"/>
                  </a:schemeClr>
                </a:solidFill>
              </a:rPr>
              <a:t>Controller only looks for matching resources in its namespace</a:t>
            </a:r>
          </a:p>
          <a:p>
            <a:pPr marL="514350" indent="-285750">
              <a:buFont typeface="Arial" panose="020B0604020202020204" pitchFamily="34" charset="0"/>
              <a:buChar char="•"/>
            </a:pPr>
            <a:endParaRPr lang="en-US" dirty="0">
              <a:solidFill>
                <a:schemeClr val="tx1">
                  <a:lumMod val="50000"/>
                </a:schemeClr>
              </a:solidFill>
            </a:endParaRPr>
          </a:p>
        </p:txBody>
      </p:sp>
      <p:sp>
        <p:nvSpPr>
          <p:cNvPr id="4" name="Slide Number Placeholder 3">
            <a:extLst>
              <a:ext uri="{FF2B5EF4-FFF2-40B4-BE49-F238E27FC236}">
                <a16:creationId xmlns:a16="http://schemas.microsoft.com/office/drawing/2014/main" id="{3298D51F-9BEF-4D48-A434-E3630528150B}"/>
              </a:ext>
            </a:extLst>
          </p:cNvPr>
          <p:cNvSpPr>
            <a:spLocks noGrp="1"/>
          </p:cNvSpPr>
          <p:nvPr>
            <p:ph type="sldNum" idx="12"/>
          </p:nvPr>
        </p:nvSpPr>
        <p:spPr/>
        <p:txBody>
          <a:bodyPr/>
          <a:lstStyle/>
          <a:p>
            <a:fld id="{00000000-1234-1234-1234-123412341234}" type="slidenum">
              <a:rPr lang="en-US" smtClean="0"/>
              <a:pPr/>
              <a:t>119</a:t>
            </a:fld>
            <a:endParaRPr lang="en-US"/>
          </a:p>
        </p:txBody>
      </p:sp>
    </p:spTree>
    <p:extLst>
      <p:ext uri="{BB962C8B-B14F-4D97-AF65-F5344CB8AC3E}">
        <p14:creationId xmlns:p14="http://schemas.microsoft.com/office/powerpoint/2010/main" val="2810768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What Are the Hosting Options with Cloud?</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a:spcBef>
                <a:spcPts val="0"/>
              </a:spcBef>
              <a:buFont typeface="Arial" panose="020B0604020202020204" pitchFamily="34" charset="0"/>
              <a:buChar char="•"/>
            </a:pPr>
            <a:r>
              <a:rPr lang="en-US" dirty="0">
                <a:solidFill>
                  <a:schemeClr val="tx1">
                    <a:lumMod val="50000"/>
                  </a:schemeClr>
                </a:solidFill>
              </a:rPr>
              <a:t>IaaS</a:t>
            </a:r>
          </a:p>
          <a:p>
            <a:pPr>
              <a:spcBef>
                <a:spcPts val="0"/>
              </a:spcBef>
              <a:buFont typeface="Arial" panose="020B0604020202020204" pitchFamily="34" charset="0"/>
              <a:buChar char="•"/>
            </a:pPr>
            <a:r>
              <a:rPr lang="en-US" dirty="0">
                <a:solidFill>
                  <a:schemeClr val="tx1">
                    <a:lumMod val="50000"/>
                  </a:schemeClr>
                </a:solidFill>
              </a:rPr>
              <a:t>PaaS</a:t>
            </a:r>
          </a:p>
          <a:p>
            <a:pPr>
              <a:spcBef>
                <a:spcPts val="0"/>
              </a:spcBef>
              <a:buFont typeface="Arial" panose="020B0604020202020204" pitchFamily="34" charset="0"/>
              <a:buChar char="•"/>
            </a:pPr>
            <a:r>
              <a:rPr lang="en-US" dirty="0">
                <a:solidFill>
                  <a:schemeClr val="tx1">
                    <a:lumMod val="50000"/>
                  </a:schemeClr>
                </a:solidFill>
              </a:rPr>
              <a:t>Serverless / </a:t>
            </a:r>
            <a:r>
              <a:rPr lang="en-US" dirty="0" err="1">
                <a:solidFill>
                  <a:schemeClr val="tx1">
                    <a:lumMod val="50000"/>
                  </a:schemeClr>
                </a:solidFill>
              </a:rPr>
              <a:t>FaaS</a:t>
            </a:r>
            <a:endParaRPr lang="en-US" dirty="0">
              <a:solidFill>
                <a:schemeClr val="tx1">
                  <a:lumMod val="50000"/>
                </a:schemeClr>
              </a:solidFill>
            </a:endParaRPr>
          </a:p>
          <a:p>
            <a:pPr>
              <a:spcBef>
                <a:spcPts val="0"/>
              </a:spcBef>
              <a:buFont typeface="Arial" panose="020B0604020202020204" pitchFamily="34" charset="0"/>
              <a:buChar char="•"/>
            </a:pPr>
            <a:r>
              <a:rPr lang="en-US" dirty="0">
                <a:solidFill>
                  <a:schemeClr val="tx1">
                    <a:lumMod val="50000"/>
                  </a:schemeClr>
                </a:solidFill>
              </a:rPr>
              <a:t>SaaS</a:t>
            </a:r>
          </a:p>
          <a:p>
            <a:pPr>
              <a:spcBef>
                <a:spcPts val="0"/>
              </a:spcBef>
              <a:buFont typeface="Arial" panose="020B0604020202020204" pitchFamily="34" charset="0"/>
              <a:buChar char="•"/>
            </a:pPr>
            <a:r>
              <a:rPr lang="en-US" dirty="0">
                <a:solidFill>
                  <a:schemeClr val="tx1">
                    <a:lumMod val="50000"/>
                  </a:schemeClr>
                </a:solidFill>
              </a:rPr>
              <a:t>Containers</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12</a:t>
            </a:fld>
            <a:endParaRPr/>
          </a:p>
        </p:txBody>
      </p:sp>
    </p:spTree>
    <p:extLst>
      <p:ext uri="{BB962C8B-B14F-4D97-AF65-F5344CB8AC3E}">
        <p14:creationId xmlns:p14="http://schemas.microsoft.com/office/powerpoint/2010/main" val="292638230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7ADC2-9753-8F41-B23B-48C002110EF5}"/>
              </a:ext>
            </a:extLst>
          </p:cNvPr>
          <p:cNvSpPr>
            <a:spLocks noGrp="1"/>
          </p:cNvSpPr>
          <p:nvPr>
            <p:ph type="title"/>
          </p:nvPr>
        </p:nvSpPr>
        <p:spPr/>
        <p:txBody>
          <a:bodyPr/>
          <a:lstStyle/>
          <a:p>
            <a:r>
              <a:rPr lang="en-US" dirty="0"/>
              <a:t>Contexts</a:t>
            </a:r>
          </a:p>
        </p:txBody>
      </p:sp>
      <p:sp>
        <p:nvSpPr>
          <p:cNvPr id="3" name="Text Placeholder 2">
            <a:extLst>
              <a:ext uri="{FF2B5EF4-FFF2-40B4-BE49-F238E27FC236}">
                <a16:creationId xmlns:a16="http://schemas.microsoft.com/office/drawing/2014/main" id="{2EE76791-5C21-064C-B9C3-9CC61BDAF58A}"/>
              </a:ext>
            </a:extLst>
          </p:cNvPr>
          <p:cNvSpPr>
            <a:spLocks noGrp="1"/>
          </p:cNvSpPr>
          <p:nvPr>
            <p:ph type="subTitle" idx="1"/>
          </p:nvPr>
        </p:nvSpPr>
        <p:spPr>
          <a:xfrm>
            <a:off x="613700" y="1249784"/>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Can be used to define connection details for a k8s Cluster</a:t>
            </a:r>
          </a:p>
          <a:p>
            <a:pPr marL="514350" indent="-285750">
              <a:buFont typeface="Arial" panose="020B0604020202020204" pitchFamily="34" charset="0"/>
              <a:buChar char="•"/>
            </a:pPr>
            <a:r>
              <a:rPr lang="en-US" dirty="0">
                <a:solidFill>
                  <a:schemeClr val="tx1">
                    <a:lumMod val="50000"/>
                  </a:schemeClr>
                </a:solidFill>
              </a:rPr>
              <a:t>Sets the default namespace to be used</a:t>
            </a:r>
          </a:p>
          <a:p>
            <a:pPr marL="514350" indent="-285750">
              <a:buFont typeface="Arial" panose="020B0604020202020204" pitchFamily="34" charset="0"/>
              <a:buChar char="•"/>
            </a:pPr>
            <a:r>
              <a:rPr lang="en-US" dirty="0">
                <a:solidFill>
                  <a:schemeClr val="tx1">
                    <a:lumMod val="50000"/>
                  </a:schemeClr>
                </a:solidFill>
              </a:rPr>
              <a:t>Prevents need to specify namespace – will use context to automatically set if excluded (like with default in standard install)</a:t>
            </a:r>
          </a:p>
          <a:p>
            <a:pPr marL="514350" indent="-285750">
              <a:buFont typeface="Arial" panose="020B0604020202020204" pitchFamily="34" charset="0"/>
              <a:buChar char="•"/>
            </a:pPr>
            <a:r>
              <a:rPr lang="en-US" dirty="0">
                <a:solidFill>
                  <a:schemeClr val="tx1">
                    <a:lumMod val="50000"/>
                  </a:schemeClr>
                </a:solidFill>
              </a:rPr>
              <a:t>Able to switch between contexts using use-context command</a:t>
            </a:r>
          </a:p>
          <a:p>
            <a:pPr marL="514350" indent="-285750">
              <a:buFont typeface="Arial" panose="020B0604020202020204" pitchFamily="34" charset="0"/>
              <a:buChar char="•"/>
            </a:pPr>
            <a:endParaRPr lang="en-US" dirty="0">
              <a:solidFill>
                <a:schemeClr val="tx1">
                  <a:lumMod val="50000"/>
                </a:schemeClr>
              </a:solidFill>
            </a:endParaRPr>
          </a:p>
        </p:txBody>
      </p:sp>
      <p:sp>
        <p:nvSpPr>
          <p:cNvPr id="4" name="Slide Number Placeholder 3">
            <a:extLst>
              <a:ext uri="{FF2B5EF4-FFF2-40B4-BE49-F238E27FC236}">
                <a16:creationId xmlns:a16="http://schemas.microsoft.com/office/drawing/2014/main" id="{3298D51F-9BEF-4D48-A434-E3630528150B}"/>
              </a:ext>
            </a:extLst>
          </p:cNvPr>
          <p:cNvSpPr>
            <a:spLocks noGrp="1"/>
          </p:cNvSpPr>
          <p:nvPr>
            <p:ph type="sldNum" idx="12"/>
          </p:nvPr>
        </p:nvSpPr>
        <p:spPr/>
        <p:txBody>
          <a:bodyPr/>
          <a:lstStyle/>
          <a:p>
            <a:fld id="{00000000-1234-1234-1234-123412341234}" type="slidenum">
              <a:rPr lang="en-US" smtClean="0"/>
              <a:pPr/>
              <a:t>120</a:t>
            </a:fld>
            <a:endParaRPr lang="en-US"/>
          </a:p>
        </p:txBody>
      </p:sp>
    </p:spTree>
    <p:extLst>
      <p:ext uri="{BB962C8B-B14F-4D97-AF65-F5344CB8AC3E}">
        <p14:creationId xmlns:p14="http://schemas.microsoft.com/office/powerpoint/2010/main" val="420403167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7ADC2-9753-8F41-B23B-48C002110EF5}"/>
              </a:ext>
            </a:extLst>
          </p:cNvPr>
          <p:cNvSpPr>
            <a:spLocks noGrp="1"/>
          </p:cNvSpPr>
          <p:nvPr>
            <p:ph type="title"/>
          </p:nvPr>
        </p:nvSpPr>
        <p:spPr/>
        <p:txBody>
          <a:bodyPr/>
          <a:lstStyle/>
          <a:p>
            <a:r>
              <a:rPr lang="en-US" dirty="0"/>
              <a:t>Contexts</a:t>
            </a:r>
          </a:p>
        </p:txBody>
      </p:sp>
      <p:sp>
        <p:nvSpPr>
          <p:cNvPr id="3" name="Text Placeholder 2">
            <a:extLst>
              <a:ext uri="{FF2B5EF4-FFF2-40B4-BE49-F238E27FC236}">
                <a16:creationId xmlns:a16="http://schemas.microsoft.com/office/drawing/2014/main" id="{2EE76791-5C21-064C-B9C3-9CC61BDAF58A}"/>
              </a:ext>
            </a:extLst>
          </p:cNvPr>
          <p:cNvSpPr>
            <a:spLocks noGrp="1"/>
          </p:cNvSpPr>
          <p:nvPr>
            <p:ph type="subTitle" idx="1"/>
          </p:nvPr>
        </p:nvSpPr>
        <p:spPr>
          <a:xfrm>
            <a:off x="613700" y="125780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Can also be used to manage switching between different Clusters (local or remote)</a:t>
            </a:r>
          </a:p>
          <a:p>
            <a:pPr marL="514350" indent="-285750">
              <a:buFont typeface="Arial" panose="020B0604020202020204" pitchFamily="34" charset="0"/>
              <a:buChar char="•"/>
            </a:pPr>
            <a:r>
              <a:rPr lang="en-US" dirty="0">
                <a:solidFill>
                  <a:schemeClr val="tx1">
                    <a:lumMod val="50000"/>
                  </a:schemeClr>
                </a:solidFill>
              </a:rPr>
              <a:t>For remote, API server will be secured with TLS and </a:t>
            </a:r>
            <a:r>
              <a:rPr lang="en-US" dirty="0" err="1">
                <a:solidFill>
                  <a:schemeClr val="tx1">
                    <a:lumMod val="50000"/>
                  </a:schemeClr>
                </a:solidFill>
              </a:rPr>
              <a:t>kubectl</a:t>
            </a:r>
            <a:r>
              <a:rPr lang="en-US" dirty="0">
                <a:solidFill>
                  <a:schemeClr val="tx1">
                    <a:lumMod val="50000"/>
                  </a:schemeClr>
                </a:solidFill>
              </a:rPr>
              <a:t> uses a client cert for </a:t>
            </a:r>
            <a:r>
              <a:rPr lang="en-US" dirty="0" err="1">
                <a:solidFill>
                  <a:schemeClr val="tx1">
                    <a:lumMod val="50000"/>
                  </a:schemeClr>
                </a:solidFill>
              </a:rPr>
              <a:t>AuthN</a:t>
            </a:r>
            <a:endParaRPr lang="en-US" dirty="0">
              <a:solidFill>
                <a:schemeClr val="tx1">
                  <a:lumMod val="50000"/>
                </a:schemeClr>
              </a:solidFill>
            </a:endParaRPr>
          </a:p>
          <a:p>
            <a:pPr marL="342900" indent="-285750">
              <a:buFont typeface="Arial" panose="020B0604020202020204" pitchFamily="34" charset="0"/>
              <a:buChar char="•"/>
            </a:pPr>
            <a:endParaRPr lang="en-US" dirty="0">
              <a:solidFill>
                <a:schemeClr val="tx1">
                  <a:lumMod val="50000"/>
                </a:schemeClr>
              </a:solidFill>
            </a:endParaRPr>
          </a:p>
        </p:txBody>
      </p:sp>
      <p:sp>
        <p:nvSpPr>
          <p:cNvPr id="4" name="Slide Number Placeholder 3">
            <a:extLst>
              <a:ext uri="{FF2B5EF4-FFF2-40B4-BE49-F238E27FC236}">
                <a16:creationId xmlns:a16="http://schemas.microsoft.com/office/drawing/2014/main" id="{3298D51F-9BEF-4D48-A434-E3630528150B}"/>
              </a:ext>
            </a:extLst>
          </p:cNvPr>
          <p:cNvSpPr>
            <a:spLocks noGrp="1"/>
          </p:cNvSpPr>
          <p:nvPr>
            <p:ph type="sldNum" idx="12"/>
          </p:nvPr>
        </p:nvSpPr>
        <p:spPr/>
        <p:txBody>
          <a:bodyPr/>
          <a:lstStyle/>
          <a:p>
            <a:fld id="{00000000-1234-1234-1234-123412341234}" type="slidenum">
              <a:rPr lang="en-US" smtClean="0"/>
              <a:pPr/>
              <a:t>121</a:t>
            </a:fld>
            <a:endParaRPr lang="en-US"/>
          </a:p>
        </p:txBody>
      </p:sp>
    </p:spTree>
    <p:extLst>
      <p:ext uri="{BB962C8B-B14F-4D97-AF65-F5344CB8AC3E}">
        <p14:creationId xmlns:p14="http://schemas.microsoft.com/office/powerpoint/2010/main" val="252813008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7ADC2-9753-8F41-B23B-48C002110EF5}"/>
              </a:ext>
            </a:extLst>
          </p:cNvPr>
          <p:cNvSpPr>
            <a:spLocks noGrp="1"/>
          </p:cNvSpPr>
          <p:nvPr>
            <p:ph type="title"/>
          </p:nvPr>
        </p:nvSpPr>
        <p:spPr/>
        <p:txBody>
          <a:bodyPr/>
          <a:lstStyle/>
          <a:p>
            <a:r>
              <a:rPr lang="en-US" dirty="0" err="1"/>
              <a:t>ConfigMaps</a:t>
            </a:r>
            <a:r>
              <a:rPr lang="en-US" dirty="0"/>
              <a:t> vs. Environment Variables</a:t>
            </a:r>
          </a:p>
        </p:txBody>
      </p:sp>
      <p:sp>
        <p:nvSpPr>
          <p:cNvPr id="3" name="Text Placeholder 2">
            <a:extLst>
              <a:ext uri="{FF2B5EF4-FFF2-40B4-BE49-F238E27FC236}">
                <a16:creationId xmlns:a16="http://schemas.microsoft.com/office/drawing/2014/main" id="{2EE76791-5C21-064C-B9C3-9CC61BDAF58A}"/>
              </a:ext>
            </a:extLst>
          </p:cNvPr>
          <p:cNvSpPr>
            <a:spLocks noGrp="1"/>
          </p:cNvSpPr>
          <p:nvPr>
            <p:ph type="subTitle" idx="1"/>
          </p:nvPr>
        </p:nvSpPr>
        <p:spPr>
          <a:xfrm>
            <a:off x="613700" y="1249784"/>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A </a:t>
            </a:r>
            <a:r>
              <a:rPr lang="en-US" dirty="0" err="1">
                <a:solidFill>
                  <a:schemeClr val="tx1">
                    <a:lumMod val="50000"/>
                  </a:schemeClr>
                </a:solidFill>
              </a:rPr>
              <a:t>ConfigMap</a:t>
            </a:r>
            <a:r>
              <a:rPr lang="en-US" dirty="0">
                <a:solidFill>
                  <a:schemeClr val="tx1">
                    <a:lumMod val="50000"/>
                  </a:schemeClr>
                </a:solidFill>
              </a:rPr>
              <a:t> is an API object that lets you store configuration for other objects to use</a:t>
            </a:r>
          </a:p>
          <a:p>
            <a:pPr marL="514350" indent="-285750">
              <a:buFont typeface="Arial" panose="020B0604020202020204" pitchFamily="34" charset="0"/>
              <a:buChar char="•"/>
            </a:pPr>
            <a:r>
              <a:rPr lang="en-US" dirty="0">
                <a:solidFill>
                  <a:schemeClr val="tx1">
                    <a:lumMod val="50000"/>
                  </a:schemeClr>
                </a:solidFill>
              </a:rPr>
              <a:t>These are key/value pairs</a:t>
            </a:r>
          </a:p>
          <a:p>
            <a:pPr marL="514350" indent="-285750">
              <a:buFont typeface="Arial" panose="020B0604020202020204" pitchFamily="34" charset="0"/>
              <a:buChar char="•"/>
            </a:pPr>
            <a:r>
              <a:rPr lang="en-US" dirty="0">
                <a:solidFill>
                  <a:schemeClr val="tx1">
                    <a:lumMod val="50000"/>
                  </a:schemeClr>
                </a:solidFill>
              </a:rPr>
              <a:t>This lets you decouple environment-specific config data from your container images, making your apps more portable</a:t>
            </a:r>
          </a:p>
          <a:p>
            <a:pPr marL="514350" indent="-285750">
              <a:buFont typeface="Arial" panose="020B0604020202020204" pitchFamily="34" charset="0"/>
              <a:buChar char="•"/>
            </a:pPr>
            <a:r>
              <a:rPr lang="en-US" dirty="0">
                <a:solidFill>
                  <a:schemeClr val="tx1">
                    <a:lumMod val="50000"/>
                  </a:schemeClr>
                </a:solidFill>
              </a:rPr>
              <a:t>CAUTION: </a:t>
            </a:r>
            <a:r>
              <a:rPr lang="en-US" dirty="0" err="1">
                <a:solidFill>
                  <a:schemeClr val="tx1">
                    <a:lumMod val="50000"/>
                  </a:schemeClr>
                </a:solidFill>
              </a:rPr>
              <a:t>ConfigMaps</a:t>
            </a:r>
            <a:r>
              <a:rPr lang="en-US" dirty="0">
                <a:solidFill>
                  <a:schemeClr val="tx1">
                    <a:lumMod val="50000"/>
                  </a:schemeClr>
                </a:solidFill>
              </a:rPr>
              <a:t> do not provide encryption or secrecy. Use a Kubernetes Secret for that.</a:t>
            </a:r>
          </a:p>
        </p:txBody>
      </p:sp>
      <p:sp>
        <p:nvSpPr>
          <p:cNvPr id="4" name="Slide Number Placeholder 3">
            <a:extLst>
              <a:ext uri="{FF2B5EF4-FFF2-40B4-BE49-F238E27FC236}">
                <a16:creationId xmlns:a16="http://schemas.microsoft.com/office/drawing/2014/main" id="{3298D51F-9BEF-4D48-A434-E3630528150B}"/>
              </a:ext>
            </a:extLst>
          </p:cNvPr>
          <p:cNvSpPr>
            <a:spLocks noGrp="1"/>
          </p:cNvSpPr>
          <p:nvPr>
            <p:ph type="sldNum" idx="12"/>
          </p:nvPr>
        </p:nvSpPr>
        <p:spPr/>
        <p:txBody>
          <a:bodyPr/>
          <a:lstStyle/>
          <a:p>
            <a:fld id="{00000000-1234-1234-1234-123412341234}" type="slidenum">
              <a:rPr lang="en-US" smtClean="0"/>
              <a:pPr/>
              <a:t>122</a:t>
            </a:fld>
            <a:endParaRPr lang="en-US"/>
          </a:p>
        </p:txBody>
      </p:sp>
    </p:spTree>
    <p:extLst>
      <p:ext uri="{BB962C8B-B14F-4D97-AF65-F5344CB8AC3E}">
        <p14:creationId xmlns:p14="http://schemas.microsoft.com/office/powerpoint/2010/main" val="19279160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7ADC2-9753-8F41-B23B-48C002110EF5}"/>
              </a:ext>
            </a:extLst>
          </p:cNvPr>
          <p:cNvSpPr>
            <a:spLocks noGrp="1"/>
          </p:cNvSpPr>
          <p:nvPr>
            <p:ph type="title"/>
          </p:nvPr>
        </p:nvSpPr>
        <p:spPr/>
        <p:txBody>
          <a:bodyPr/>
          <a:lstStyle/>
          <a:p>
            <a:r>
              <a:rPr lang="en-US" dirty="0" err="1"/>
              <a:t>ConfigMaps</a:t>
            </a:r>
            <a:endParaRPr lang="en-US" dirty="0"/>
          </a:p>
        </p:txBody>
      </p:sp>
      <p:sp>
        <p:nvSpPr>
          <p:cNvPr id="3" name="Text Placeholder 2">
            <a:extLst>
              <a:ext uri="{FF2B5EF4-FFF2-40B4-BE49-F238E27FC236}">
                <a16:creationId xmlns:a16="http://schemas.microsoft.com/office/drawing/2014/main" id="{2EE76791-5C21-064C-B9C3-9CC61BDAF58A}"/>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Can be:</a:t>
            </a:r>
          </a:p>
          <a:p>
            <a:pPr lvl="1">
              <a:buFont typeface="Wingdings" panose="05000000000000000000" pitchFamily="2" charset="2"/>
              <a:buChar char="Ø"/>
            </a:pPr>
            <a:r>
              <a:rPr lang="en-US" dirty="0">
                <a:solidFill>
                  <a:schemeClr val="tx1">
                    <a:lumMod val="50000"/>
                  </a:schemeClr>
                </a:solidFill>
              </a:rPr>
              <a:t>Set of key-value pairs</a:t>
            </a:r>
          </a:p>
          <a:p>
            <a:pPr lvl="1">
              <a:buFont typeface="Wingdings" panose="05000000000000000000" pitchFamily="2" charset="2"/>
              <a:buChar char="Ø"/>
            </a:pPr>
            <a:r>
              <a:rPr lang="en-US" dirty="0">
                <a:solidFill>
                  <a:schemeClr val="tx1">
                    <a:lumMod val="50000"/>
                  </a:schemeClr>
                </a:solidFill>
              </a:rPr>
              <a:t>Blurb of text</a:t>
            </a:r>
          </a:p>
          <a:p>
            <a:pPr lvl="1">
              <a:buFont typeface="Wingdings" panose="05000000000000000000" pitchFamily="2" charset="2"/>
              <a:buChar char="Ø"/>
            </a:pPr>
            <a:r>
              <a:rPr lang="en-US" dirty="0">
                <a:solidFill>
                  <a:schemeClr val="tx1">
                    <a:lumMod val="50000"/>
                  </a:schemeClr>
                </a:solidFill>
              </a:rPr>
              <a:t>Binary files</a:t>
            </a:r>
          </a:p>
          <a:p>
            <a:pPr marL="514350" indent="-285750">
              <a:buFont typeface="Arial" panose="020B0604020202020204" pitchFamily="34" charset="0"/>
              <a:buChar char="•"/>
            </a:pPr>
            <a:r>
              <a:rPr lang="en-US" dirty="0">
                <a:solidFill>
                  <a:schemeClr val="tx1">
                    <a:lumMod val="50000"/>
                  </a:schemeClr>
                </a:solidFill>
              </a:rPr>
              <a:t>One pod can use many </a:t>
            </a:r>
            <a:r>
              <a:rPr lang="en-US" dirty="0" err="1">
                <a:solidFill>
                  <a:schemeClr val="tx1">
                    <a:lumMod val="50000"/>
                  </a:schemeClr>
                </a:solidFill>
              </a:rPr>
              <a:t>ConfigMaps</a:t>
            </a:r>
            <a:r>
              <a:rPr lang="en-US" dirty="0">
                <a:solidFill>
                  <a:schemeClr val="tx1">
                    <a:lumMod val="50000"/>
                  </a:schemeClr>
                </a:solidFill>
              </a:rPr>
              <a:t> and one </a:t>
            </a:r>
            <a:r>
              <a:rPr lang="en-US" dirty="0" err="1">
                <a:solidFill>
                  <a:schemeClr val="tx1">
                    <a:lumMod val="50000"/>
                  </a:schemeClr>
                </a:solidFill>
              </a:rPr>
              <a:t>ConfigMap</a:t>
            </a:r>
            <a:r>
              <a:rPr lang="en-US" dirty="0">
                <a:solidFill>
                  <a:schemeClr val="tx1">
                    <a:lumMod val="50000"/>
                  </a:schemeClr>
                </a:solidFill>
              </a:rPr>
              <a:t> can be used by many pods</a:t>
            </a:r>
          </a:p>
          <a:p>
            <a:pPr marL="514350" indent="-285750">
              <a:buFont typeface="Arial" panose="020B0604020202020204" pitchFamily="34" charset="0"/>
              <a:buChar char="•"/>
            </a:pPr>
            <a:r>
              <a:rPr lang="en-US" dirty="0">
                <a:solidFill>
                  <a:schemeClr val="tx1">
                    <a:lumMod val="50000"/>
                  </a:schemeClr>
                </a:solidFill>
              </a:rPr>
              <a:t>Data is read-only – pod can’t alter</a:t>
            </a:r>
          </a:p>
        </p:txBody>
      </p:sp>
      <p:sp>
        <p:nvSpPr>
          <p:cNvPr id="4" name="Slide Number Placeholder 3">
            <a:extLst>
              <a:ext uri="{FF2B5EF4-FFF2-40B4-BE49-F238E27FC236}">
                <a16:creationId xmlns:a16="http://schemas.microsoft.com/office/drawing/2014/main" id="{3298D51F-9BEF-4D48-A434-E3630528150B}"/>
              </a:ext>
            </a:extLst>
          </p:cNvPr>
          <p:cNvSpPr>
            <a:spLocks noGrp="1"/>
          </p:cNvSpPr>
          <p:nvPr>
            <p:ph type="sldNum" idx="12"/>
          </p:nvPr>
        </p:nvSpPr>
        <p:spPr/>
        <p:txBody>
          <a:bodyPr/>
          <a:lstStyle/>
          <a:p>
            <a:fld id="{00000000-1234-1234-1234-123412341234}" type="slidenum">
              <a:rPr lang="en-US" smtClean="0"/>
              <a:pPr/>
              <a:t>123</a:t>
            </a:fld>
            <a:endParaRPr lang="en-US"/>
          </a:p>
        </p:txBody>
      </p:sp>
    </p:spTree>
    <p:extLst>
      <p:ext uri="{BB962C8B-B14F-4D97-AF65-F5344CB8AC3E}">
        <p14:creationId xmlns:p14="http://schemas.microsoft.com/office/powerpoint/2010/main" val="103616040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7ADC2-9753-8F41-B23B-48C002110EF5}"/>
              </a:ext>
            </a:extLst>
          </p:cNvPr>
          <p:cNvSpPr>
            <a:spLocks noGrp="1"/>
          </p:cNvSpPr>
          <p:nvPr>
            <p:ph type="title"/>
          </p:nvPr>
        </p:nvSpPr>
        <p:spPr/>
        <p:txBody>
          <a:bodyPr/>
          <a:lstStyle/>
          <a:p>
            <a:r>
              <a:rPr lang="en-US" dirty="0" err="1"/>
              <a:t>ConfigMaps</a:t>
            </a:r>
            <a:r>
              <a:rPr lang="en-US" dirty="0"/>
              <a:t> as Env Vars</a:t>
            </a:r>
          </a:p>
        </p:txBody>
      </p:sp>
      <p:sp>
        <p:nvSpPr>
          <p:cNvPr id="3" name="Text Placeholder 2">
            <a:extLst>
              <a:ext uri="{FF2B5EF4-FFF2-40B4-BE49-F238E27FC236}">
                <a16:creationId xmlns:a16="http://schemas.microsoft.com/office/drawing/2014/main" id="{2EE76791-5C21-064C-B9C3-9CC61BDAF58A}"/>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Can be created from a literal:</a:t>
            </a:r>
          </a:p>
          <a:p>
            <a:pPr marL="57150" indent="0"/>
            <a:r>
              <a:rPr lang="en-US" dirty="0">
                <a:solidFill>
                  <a:schemeClr val="tx1">
                    <a:lumMod val="50000"/>
                  </a:schemeClr>
                </a:solidFill>
              </a:rPr>
              <a:t>	`</a:t>
            </a:r>
            <a:r>
              <a:rPr lang="en-US" i="1" dirty="0" err="1">
                <a:solidFill>
                  <a:schemeClr val="tx1">
                    <a:lumMod val="50000"/>
                  </a:schemeClr>
                </a:solidFill>
              </a:rPr>
              <a:t>kubectl</a:t>
            </a:r>
            <a:r>
              <a:rPr lang="en-US" i="1" dirty="0">
                <a:solidFill>
                  <a:schemeClr val="tx1">
                    <a:lumMod val="50000"/>
                  </a:schemeClr>
                </a:solidFill>
              </a:rPr>
              <a:t> create </a:t>
            </a:r>
            <a:r>
              <a:rPr lang="en-US" i="1" dirty="0" err="1">
                <a:solidFill>
                  <a:schemeClr val="tx1">
                    <a:lumMod val="50000"/>
                  </a:schemeClr>
                </a:solidFill>
              </a:rPr>
              <a:t>configmap</a:t>
            </a:r>
            <a:r>
              <a:rPr lang="en-US" i="1" dirty="0">
                <a:solidFill>
                  <a:schemeClr val="tx1">
                    <a:lumMod val="50000"/>
                  </a:schemeClr>
                </a:solidFill>
              </a:rPr>
              <a:t> &lt;name&gt; --from-literal=&lt;key&gt;=&lt;value&gt;</a:t>
            </a:r>
            <a:r>
              <a:rPr lang="en-US" dirty="0">
                <a:solidFill>
                  <a:schemeClr val="tx1">
                    <a:lumMod val="50000"/>
                  </a:schemeClr>
                </a:solidFill>
              </a:rPr>
              <a:t>`</a:t>
            </a:r>
          </a:p>
          <a:p>
            <a:pPr marL="514350" indent="-285750">
              <a:buFont typeface="Arial" panose="020B0604020202020204" pitchFamily="34" charset="0"/>
              <a:buChar char="•"/>
            </a:pPr>
            <a:r>
              <a:rPr lang="en-US" dirty="0">
                <a:solidFill>
                  <a:schemeClr val="tx1">
                    <a:lumMod val="50000"/>
                  </a:schemeClr>
                </a:solidFill>
              </a:rPr>
              <a:t>Can be created from a file (to group together multiple settings):</a:t>
            </a:r>
          </a:p>
          <a:p>
            <a:pPr marL="57150" indent="0"/>
            <a:r>
              <a:rPr lang="en-US" dirty="0">
                <a:solidFill>
                  <a:schemeClr val="tx1">
                    <a:lumMod val="50000"/>
                  </a:schemeClr>
                </a:solidFill>
              </a:rPr>
              <a:t>	`</a:t>
            </a:r>
            <a:r>
              <a:rPr lang="en-US" i="1" dirty="0" err="1">
                <a:solidFill>
                  <a:schemeClr val="tx1">
                    <a:lumMod val="50000"/>
                  </a:schemeClr>
                </a:solidFill>
              </a:rPr>
              <a:t>kubectl</a:t>
            </a:r>
            <a:r>
              <a:rPr lang="en-US" i="1" dirty="0">
                <a:solidFill>
                  <a:schemeClr val="tx1">
                    <a:lumMod val="50000"/>
                  </a:schemeClr>
                </a:solidFill>
              </a:rPr>
              <a:t> create </a:t>
            </a:r>
            <a:r>
              <a:rPr lang="en-US" i="1" dirty="0" err="1">
                <a:solidFill>
                  <a:schemeClr val="tx1">
                    <a:lumMod val="50000"/>
                  </a:schemeClr>
                </a:solidFill>
              </a:rPr>
              <a:t>configmap</a:t>
            </a:r>
            <a:r>
              <a:rPr lang="en-US" i="1" dirty="0">
                <a:solidFill>
                  <a:schemeClr val="tx1">
                    <a:lumMod val="50000"/>
                  </a:schemeClr>
                </a:solidFill>
              </a:rPr>
              <a:t> &lt;name&gt; --from-env-file=&lt;file-path&gt;</a:t>
            </a:r>
            <a:r>
              <a:rPr lang="en-US" dirty="0">
                <a:solidFill>
                  <a:schemeClr val="tx1">
                    <a:lumMod val="50000"/>
                  </a:schemeClr>
                </a:solidFill>
              </a:rPr>
              <a:t>`</a:t>
            </a:r>
          </a:p>
          <a:p>
            <a:pPr marL="57150" indent="0"/>
            <a:br>
              <a:rPr lang="en-US" dirty="0">
                <a:solidFill>
                  <a:schemeClr val="tx1">
                    <a:lumMod val="50000"/>
                  </a:schemeClr>
                </a:solidFill>
              </a:rPr>
            </a:br>
            <a:r>
              <a:rPr lang="en-US" dirty="0">
                <a:solidFill>
                  <a:schemeClr val="tx1">
                    <a:lumMod val="50000"/>
                  </a:schemeClr>
                </a:solidFill>
              </a:rPr>
              <a:t>Where &lt;file-path&gt; contains .env file like:</a:t>
            </a:r>
            <a:endParaRPr lang="en-US" u="sng" dirty="0">
              <a:solidFill>
                <a:schemeClr val="tx1">
                  <a:lumMod val="50000"/>
                </a:schemeClr>
              </a:solidFill>
            </a:endParaRPr>
          </a:p>
          <a:p>
            <a:pPr marL="57150" indent="0"/>
            <a:r>
              <a:rPr lang="en-US" dirty="0">
                <a:solidFill>
                  <a:schemeClr val="tx1">
                    <a:lumMod val="50000"/>
                  </a:schemeClr>
                </a:solidFill>
              </a:rPr>
              <a:t>		key1=value1</a:t>
            </a:r>
          </a:p>
          <a:p>
            <a:pPr marL="57150" indent="0"/>
            <a:r>
              <a:rPr lang="en-US" dirty="0">
                <a:solidFill>
                  <a:schemeClr val="tx1">
                    <a:lumMod val="50000"/>
                  </a:schemeClr>
                </a:solidFill>
              </a:rPr>
              <a:t>		key2=value2</a:t>
            </a:r>
            <a:br>
              <a:rPr lang="en-US" dirty="0">
                <a:solidFill>
                  <a:schemeClr val="tx1">
                    <a:lumMod val="50000"/>
                  </a:schemeClr>
                </a:solidFill>
              </a:rPr>
            </a:br>
            <a:endParaRPr lang="en-US" dirty="0">
              <a:solidFill>
                <a:schemeClr val="tx1">
                  <a:lumMod val="50000"/>
                </a:schemeClr>
              </a:solidFill>
            </a:endParaRPr>
          </a:p>
          <a:p>
            <a:pPr marL="514350" indent="-285750">
              <a:buFont typeface="Arial" panose="020B0604020202020204" pitchFamily="34" charset="0"/>
              <a:buChar char="•"/>
            </a:pPr>
            <a:r>
              <a:rPr lang="en-US" dirty="0">
                <a:solidFill>
                  <a:schemeClr val="tx1">
                    <a:lumMod val="50000"/>
                  </a:schemeClr>
                </a:solidFill>
              </a:rPr>
              <a:t>Can be created from a .</a:t>
            </a:r>
            <a:r>
              <a:rPr lang="en-US" dirty="0" err="1">
                <a:solidFill>
                  <a:schemeClr val="tx1">
                    <a:lumMod val="50000"/>
                  </a:schemeClr>
                </a:solidFill>
              </a:rPr>
              <a:t>yml</a:t>
            </a:r>
            <a:r>
              <a:rPr lang="en-US" dirty="0">
                <a:solidFill>
                  <a:schemeClr val="tx1">
                    <a:lumMod val="50000"/>
                  </a:schemeClr>
                </a:solidFill>
              </a:rPr>
              <a:t> definition file (like all things k8s)</a:t>
            </a:r>
          </a:p>
        </p:txBody>
      </p:sp>
      <p:sp>
        <p:nvSpPr>
          <p:cNvPr id="4" name="Slide Number Placeholder 3">
            <a:extLst>
              <a:ext uri="{FF2B5EF4-FFF2-40B4-BE49-F238E27FC236}">
                <a16:creationId xmlns:a16="http://schemas.microsoft.com/office/drawing/2014/main" id="{3298D51F-9BEF-4D48-A434-E3630528150B}"/>
              </a:ext>
            </a:extLst>
          </p:cNvPr>
          <p:cNvSpPr>
            <a:spLocks noGrp="1"/>
          </p:cNvSpPr>
          <p:nvPr>
            <p:ph type="sldNum" idx="12"/>
          </p:nvPr>
        </p:nvSpPr>
        <p:spPr/>
        <p:txBody>
          <a:bodyPr/>
          <a:lstStyle/>
          <a:p>
            <a:fld id="{00000000-1234-1234-1234-123412341234}" type="slidenum">
              <a:rPr lang="en-US" smtClean="0"/>
              <a:pPr/>
              <a:t>124</a:t>
            </a:fld>
            <a:endParaRPr lang="en-US"/>
          </a:p>
        </p:txBody>
      </p:sp>
    </p:spTree>
    <p:extLst>
      <p:ext uri="{BB962C8B-B14F-4D97-AF65-F5344CB8AC3E}">
        <p14:creationId xmlns:p14="http://schemas.microsoft.com/office/powerpoint/2010/main" val="4730907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7ADC2-9753-8F41-B23B-48C002110EF5}"/>
              </a:ext>
            </a:extLst>
          </p:cNvPr>
          <p:cNvSpPr>
            <a:spLocks noGrp="1"/>
          </p:cNvSpPr>
          <p:nvPr>
            <p:ph type="title"/>
          </p:nvPr>
        </p:nvSpPr>
        <p:spPr/>
        <p:txBody>
          <a:bodyPr/>
          <a:lstStyle/>
          <a:p>
            <a:r>
              <a:rPr lang="en-US" dirty="0" err="1"/>
              <a:t>ConfigMaps</a:t>
            </a:r>
            <a:endParaRPr lang="en-US" dirty="0"/>
          </a:p>
        </p:txBody>
      </p:sp>
      <p:sp>
        <p:nvSpPr>
          <p:cNvPr id="3" name="Text Placeholder 2">
            <a:extLst>
              <a:ext uri="{FF2B5EF4-FFF2-40B4-BE49-F238E27FC236}">
                <a16:creationId xmlns:a16="http://schemas.microsoft.com/office/drawing/2014/main" id="{2EE76791-5C21-064C-B9C3-9CC61BDAF58A}"/>
              </a:ext>
            </a:extLst>
          </p:cNvPr>
          <p:cNvSpPr>
            <a:spLocks noGrp="1"/>
          </p:cNvSpPr>
          <p:nvPr>
            <p:ph type="subTitle" idx="1"/>
          </p:nvPr>
        </p:nvSpPr>
        <p:spPr>
          <a:xfrm>
            <a:off x="613700" y="1249784"/>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Can be presented as files inside directories in the container</a:t>
            </a:r>
          </a:p>
          <a:p>
            <a:pPr marL="514350" indent="-285750">
              <a:buFont typeface="Arial" panose="020B0604020202020204" pitchFamily="34" charset="0"/>
              <a:buChar char="•"/>
            </a:pPr>
            <a:r>
              <a:rPr lang="en-US" dirty="0">
                <a:solidFill>
                  <a:schemeClr val="tx1">
                    <a:lumMod val="50000"/>
                  </a:schemeClr>
                </a:solidFill>
              </a:rPr>
              <a:t>Uses volumes – making contents of </a:t>
            </a:r>
            <a:r>
              <a:rPr lang="en-US" dirty="0" err="1">
                <a:solidFill>
                  <a:schemeClr val="tx1">
                    <a:lumMod val="50000"/>
                  </a:schemeClr>
                </a:solidFill>
              </a:rPr>
              <a:t>ConfigMap</a:t>
            </a:r>
            <a:r>
              <a:rPr lang="en-US" dirty="0">
                <a:solidFill>
                  <a:schemeClr val="tx1">
                    <a:lumMod val="50000"/>
                  </a:schemeClr>
                </a:solidFill>
              </a:rPr>
              <a:t> available to pod</a:t>
            </a:r>
          </a:p>
          <a:p>
            <a:pPr marL="514350" indent="-285750">
              <a:buFont typeface="Arial" panose="020B0604020202020204" pitchFamily="34" charset="0"/>
              <a:buChar char="•"/>
            </a:pPr>
            <a:r>
              <a:rPr lang="en-US" dirty="0">
                <a:solidFill>
                  <a:schemeClr val="tx1">
                    <a:lumMod val="50000"/>
                  </a:schemeClr>
                </a:solidFill>
              </a:rPr>
              <a:t>Uses volume mounts – loads contents of </a:t>
            </a:r>
            <a:r>
              <a:rPr lang="en-US" dirty="0" err="1">
                <a:solidFill>
                  <a:schemeClr val="tx1">
                    <a:lumMod val="50000"/>
                  </a:schemeClr>
                </a:solidFill>
              </a:rPr>
              <a:t>ConfigMap</a:t>
            </a:r>
            <a:r>
              <a:rPr lang="en-US" dirty="0">
                <a:solidFill>
                  <a:schemeClr val="tx1">
                    <a:lumMod val="50000"/>
                  </a:schemeClr>
                </a:solidFill>
              </a:rPr>
              <a:t> volume into specific container path in pod</a:t>
            </a:r>
          </a:p>
          <a:p>
            <a:pPr marL="514350" indent="-285750">
              <a:buFont typeface="Arial" panose="020B0604020202020204" pitchFamily="34" charset="0"/>
              <a:buChar char="•"/>
            </a:pPr>
            <a:r>
              <a:rPr lang="en-US" dirty="0">
                <a:solidFill>
                  <a:schemeClr val="tx1">
                    <a:lumMod val="50000"/>
                  </a:schemeClr>
                </a:solidFill>
              </a:rPr>
              <a:t>Can contain settings to override defaults</a:t>
            </a:r>
          </a:p>
        </p:txBody>
      </p:sp>
      <p:sp>
        <p:nvSpPr>
          <p:cNvPr id="4" name="Slide Number Placeholder 3">
            <a:extLst>
              <a:ext uri="{FF2B5EF4-FFF2-40B4-BE49-F238E27FC236}">
                <a16:creationId xmlns:a16="http://schemas.microsoft.com/office/drawing/2014/main" id="{3298D51F-9BEF-4D48-A434-E3630528150B}"/>
              </a:ext>
            </a:extLst>
          </p:cNvPr>
          <p:cNvSpPr>
            <a:spLocks noGrp="1"/>
          </p:cNvSpPr>
          <p:nvPr>
            <p:ph type="sldNum" idx="12"/>
          </p:nvPr>
        </p:nvSpPr>
        <p:spPr/>
        <p:txBody>
          <a:bodyPr/>
          <a:lstStyle/>
          <a:p>
            <a:fld id="{00000000-1234-1234-1234-123412341234}" type="slidenum">
              <a:rPr lang="en-US" smtClean="0"/>
              <a:pPr/>
              <a:t>125</a:t>
            </a:fld>
            <a:endParaRPr lang="en-US"/>
          </a:p>
        </p:txBody>
      </p:sp>
    </p:spTree>
    <p:extLst>
      <p:ext uri="{BB962C8B-B14F-4D97-AF65-F5344CB8AC3E}">
        <p14:creationId xmlns:p14="http://schemas.microsoft.com/office/powerpoint/2010/main" val="179003419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7ADC2-9753-8F41-B23B-48C002110EF5}"/>
              </a:ext>
            </a:extLst>
          </p:cNvPr>
          <p:cNvSpPr>
            <a:spLocks noGrp="1"/>
          </p:cNvSpPr>
          <p:nvPr>
            <p:ph type="title"/>
          </p:nvPr>
        </p:nvSpPr>
        <p:spPr/>
        <p:txBody>
          <a:bodyPr/>
          <a:lstStyle/>
          <a:p>
            <a:r>
              <a:rPr lang="en-US" dirty="0" err="1"/>
              <a:t>ConfigMaps</a:t>
            </a:r>
            <a:r>
              <a:rPr lang="en-US" dirty="0"/>
              <a:t> - Precedence</a:t>
            </a:r>
          </a:p>
        </p:txBody>
      </p:sp>
      <p:sp>
        <p:nvSpPr>
          <p:cNvPr id="3" name="Text Placeholder 2">
            <a:extLst>
              <a:ext uri="{FF2B5EF4-FFF2-40B4-BE49-F238E27FC236}">
                <a16:creationId xmlns:a16="http://schemas.microsoft.com/office/drawing/2014/main" id="{2EE76791-5C21-064C-B9C3-9CC61BDAF58A}"/>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If env vars defined in multiple places, definitions in `env` section in pod spec will trump others (localized)</a:t>
            </a:r>
          </a:p>
          <a:p>
            <a:pPr marL="514350" indent="-285750">
              <a:buFont typeface="Arial" panose="020B0604020202020204" pitchFamily="34" charset="0"/>
              <a:buChar char="•"/>
            </a:pPr>
            <a:r>
              <a:rPr lang="en-US" dirty="0">
                <a:solidFill>
                  <a:schemeClr val="tx1">
                    <a:lumMod val="50000"/>
                  </a:schemeClr>
                </a:solidFill>
              </a:rPr>
              <a:t>Typical approach:</a:t>
            </a:r>
          </a:p>
          <a:p>
            <a:pPr lvl="1">
              <a:buFont typeface="Wingdings" panose="05000000000000000000" pitchFamily="2" charset="2"/>
              <a:buChar char="Ø"/>
            </a:pPr>
            <a:r>
              <a:rPr lang="en-US" dirty="0">
                <a:solidFill>
                  <a:schemeClr val="tx1">
                    <a:lumMod val="50000"/>
                  </a:schemeClr>
                </a:solidFill>
              </a:rPr>
              <a:t>Default app settings “baked in” to container image (e.g., to support dev mode)</a:t>
            </a:r>
          </a:p>
          <a:p>
            <a:pPr lvl="1">
              <a:buFont typeface="Wingdings" panose="05000000000000000000" pitchFamily="2" charset="2"/>
              <a:buChar char="Ø"/>
            </a:pPr>
            <a:r>
              <a:rPr lang="en-US" dirty="0">
                <a:solidFill>
                  <a:schemeClr val="tx1">
                    <a:lumMod val="50000"/>
                  </a:schemeClr>
                </a:solidFill>
              </a:rPr>
              <a:t>Specific settings for an environment stored in </a:t>
            </a:r>
            <a:r>
              <a:rPr lang="en-US" dirty="0" err="1">
                <a:solidFill>
                  <a:schemeClr val="tx1">
                    <a:lumMod val="50000"/>
                  </a:schemeClr>
                </a:solidFill>
              </a:rPr>
              <a:t>ConfigMap</a:t>
            </a:r>
            <a:r>
              <a:rPr lang="en-US" dirty="0">
                <a:solidFill>
                  <a:schemeClr val="tx1">
                    <a:lumMod val="50000"/>
                  </a:schemeClr>
                </a:solidFill>
              </a:rPr>
              <a:t> and surfaced to container filesystem</a:t>
            </a:r>
          </a:p>
          <a:p>
            <a:pPr lvl="1">
              <a:buFont typeface="Wingdings" panose="05000000000000000000" pitchFamily="2" charset="2"/>
              <a:buChar char="Ø"/>
            </a:pPr>
            <a:r>
              <a:rPr lang="en-US" dirty="0">
                <a:solidFill>
                  <a:schemeClr val="tx1">
                    <a:lumMod val="50000"/>
                  </a:schemeClr>
                </a:solidFill>
              </a:rPr>
              <a:t>Merges with default settings (overwriting where applicable)</a:t>
            </a:r>
          </a:p>
          <a:p>
            <a:pPr lvl="1">
              <a:buFont typeface="Wingdings" panose="05000000000000000000" pitchFamily="2" charset="2"/>
              <a:buChar char="Ø"/>
            </a:pPr>
            <a:r>
              <a:rPr lang="en-US" dirty="0">
                <a:solidFill>
                  <a:schemeClr val="tx1">
                    <a:lumMod val="50000"/>
                  </a:schemeClr>
                </a:solidFill>
              </a:rPr>
              <a:t>Final tweaks can be accomplished with env variables in pod spec</a:t>
            </a:r>
          </a:p>
        </p:txBody>
      </p:sp>
      <p:sp>
        <p:nvSpPr>
          <p:cNvPr id="4" name="Slide Number Placeholder 3">
            <a:extLst>
              <a:ext uri="{FF2B5EF4-FFF2-40B4-BE49-F238E27FC236}">
                <a16:creationId xmlns:a16="http://schemas.microsoft.com/office/drawing/2014/main" id="{3298D51F-9BEF-4D48-A434-E3630528150B}"/>
              </a:ext>
            </a:extLst>
          </p:cNvPr>
          <p:cNvSpPr>
            <a:spLocks noGrp="1"/>
          </p:cNvSpPr>
          <p:nvPr>
            <p:ph type="sldNum" idx="12"/>
          </p:nvPr>
        </p:nvSpPr>
        <p:spPr/>
        <p:txBody>
          <a:bodyPr/>
          <a:lstStyle/>
          <a:p>
            <a:fld id="{00000000-1234-1234-1234-123412341234}" type="slidenum">
              <a:rPr lang="en-US" smtClean="0"/>
              <a:pPr/>
              <a:t>126</a:t>
            </a:fld>
            <a:endParaRPr lang="en-US"/>
          </a:p>
        </p:txBody>
      </p:sp>
    </p:spTree>
    <p:extLst>
      <p:ext uri="{BB962C8B-B14F-4D97-AF65-F5344CB8AC3E}">
        <p14:creationId xmlns:p14="http://schemas.microsoft.com/office/powerpoint/2010/main" val="38744103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96715-F867-2147-80B9-B20DA0E63C1B}"/>
              </a:ext>
            </a:extLst>
          </p:cNvPr>
          <p:cNvSpPr>
            <a:spLocks noGrp="1"/>
          </p:cNvSpPr>
          <p:nvPr>
            <p:ph type="title"/>
          </p:nvPr>
        </p:nvSpPr>
        <p:spPr/>
        <p:txBody>
          <a:bodyPr/>
          <a:lstStyle/>
          <a:p>
            <a:r>
              <a:rPr lang="en-US"/>
              <a:t>Secrets in Pods</a:t>
            </a:r>
          </a:p>
        </p:txBody>
      </p:sp>
      <p:sp>
        <p:nvSpPr>
          <p:cNvPr id="3" name="Text Placeholder 2">
            <a:extLst>
              <a:ext uri="{FF2B5EF4-FFF2-40B4-BE49-F238E27FC236}">
                <a16:creationId xmlns:a16="http://schemas.microsoft.com/office/drawing/2014/main" id="{2114ADFF-C3DA-6043-A7A3-9404729B055D}"/>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Secrets let you store and manage sensitive information, such as passwords, OAuth tokens, and </a:t>
            </a:r>
            <a:r>
              <a:rPr lang="en-US" dirty="0" err="1">
                <a:solidFill>
                  <a:schemeClr val="tx1">
                    <a:lumMod val="50000"/>
                  </a:schemeClr>
                </a:solidFill>
              </a:rPr>
              <a:t>ssh</a:t>
            </a:r>
            <a:r>
              <a:rPr lang="en-US" dirty="0">
                <a:solidFill>
                  <a:schemeClr val="tx1">
                    <a:lumMod val="50000"/>
                  </a:schemeClr>
                </a:solidFill>
              </a:rPr>
              <a:t> keys.</a:t>
            </a:r>
          </a:p>
          <a:p>
            <a:pPr marL="514350" indent="-285750">
              <a:buFont typeface="Arial" panose="020B0604020202020204" pitchFamily="34" charset="0"/>
              <a:buChar char="•"/>
            </a:pPr>
            <a:r>
              <a:rPr lang="en-US" dirty="0">
                <a:solidFill>
                  <a:schemeClr val="tx1">
                    <a:lumMod val="50000"/>
                  </a:schemeClr>
                </a:solidFill>
              </a:rPr>
              <a:t>A pod needs to reference a secret. There are three ways get to the secret:</a:t>
            </a:r>
          </a:p>
          <a:p>
            <a:pPr marL="514350" indent="-285750">
              <a:buFont typeface="Arial" panose="020B0604020202020204" pitchFamily="34" charset="0"/>
              <a:buChar char="•"/>
            </a:pPr>
            <a:r>
              <a:rPr lang="en-US" dirty="0">
                <a:solidFill>
                  <a:schemeClr val="tx1">
                    <a:lumMod val="50000"/>
                  </a:schemeClr>
                </a:solidFill>
              </a:rPr>
              <a:t>As a file in a Volume that is mounted to a container;</a:t>
            </a:r>
          </a:p>
          <a:p>
            <a:pPr marL="514350" indent="-285750">
              <a:buFont typeface="Arial" panose="020B0604020202020204" pitchFamily="34" charset="0"/>
              <a:buChar char="•"/>
            </a:pPr>
            <a:r>
              <a:rPr lang="en-US" dirty="0">
                <a:solidFill>
                  <a:schemeClr val="tx1">
                    <a:lumMod val="50000"/>
                  </a:schemeClr>
                </a:solidFill>
              </a:rPr>
              <a:t>As an environment variable for a container;</a:t>
            </a:r>
          </a:p>
          <a:p>
            <a:pPr marL="514350" indent="-285750">
              <a:buFont typeface="Arial" panose="020B0604020202020204" pitchFamily="34" charset="0"/>
              <a:buChar char="•"/>
            </a:pPr>
            <a:r>
              <a:rPr lang="en-US" dirty="0">
                <a:solidFill>
                  <a:schemeClr val="tx1">
                    <a:lumMod val="50000"/>
                  </a:schemeClr>
                </a:solidFill>
              </a:rPr>
              <a:t>By the </a:t>
            </a:r>
            <a:r>
              <a:rPr lang="en-US" dirty="0" err="1">
                <a:solidFill>
                  <a:schemeClr val="tx1">
                    <a:lumMod val="50000"/>
                  </a:schemeClr>
                </a:solidFill>
              </a:rPr>
              <a:t>kubelet</a:t>
            </a:r>
            <a:r>
              <a:rPr lang="en-US" dirty="0">
                <a:solidFill>
                  <a:schemeClr val="tx1">
                    <a:lumMod val="50000"/>
                  </a:schemeClr>
                </a:solidFill>
              </a:rPr>
              <a:t>, when it pulls images for the pod</a:t>
            </a:r>
          </a:p>
          <a:p>
            <a:pPr marL="514350" indent="-285750">
              <a:buFont typeface="Arial" panose="020B0604020202020204" pitchFamily="34" charset="0"/>
              <a:buChar char="•"/>
            </a:pPr>
            <a:r>
              <a:rPr lang="en-US" dirty="0">
                <a:solidFill>
                  <a:schemeClr val="tx1">
                    <a:lumMod val="50000"/>
                  </a:schemeClr>
                </a:solidFill>
              </a:rPr>
              <a:t>NOTE: The default config for a Secret does NOT have encryption – data is plain text. You need to configure “</a:t>
            </a:r>
            <a:r>
              <a:rPr lang="en-US" dirty="0">
                <a:solidFill>
                  <a:schemeClr val="tx1">
                    <a:lumMod val="50000"/>
                  </a:schemeClr>
                </a:solidFill>
                <a:hlinkClick r:id="rId2">
                  <a:extLst>
                    <a:ext uri="{A12FA001-AC4F-418D-AE19-62706E023703}">
                      <ahyp:hlinkClr xmlns:ahyp="http://schemas.microsoft.com/office/drawing/2018/hyperlinkcolor" val="tx"/>
                    </a:ext>
                  </a:extLst>
                </a:hlinkClick>
              </a:rPr>
              <a:t>Encryption at Rest</a:t>
            </a:r>
            <a:r>
              <a:rPr lang="en-US" dirty="0">
                <a:solidFill>
                  <a:schemeClr val="tx1">
                    <a:lumMod val="50000"/>
                  </a:schemeClr>
                </a:solidFill>
              </a:rPr>
              <a:t>” for the Secret”, and </a:t>
            </a:r>
            <a:r>
              <a:rPr lang="en-US" dirty="0">
                <a:solidFill>
                  <a:schemeClr val="tx1">
                    <a:lumMod val="50000"/>
                  </a:schemeClr>
                </a:solidFill>
                <a:hlinkClick r:id="rId3">
                  <a:extLst>
                    <a:ext uri="{A12FA001-AC4F-418D-AE19-62706E023703}">
                      <ahyp:hlinkClr xmlns:ahyp="http://schemas.microsoft.com/office/drawing/2018/hyperlinkcolor" val="tx"/>
                    </a:ext>
                  </a:extLst>
                </a:hlinkClick>
              </a:rPr>
              <a:t>Role Based Access Control</a:t>
            </a:r>
            <a:r>
              <a:rPr lang="en-US" dirty="0">
                <a:solidFill>
                  <a:schemeClr val="tx1">
                    <a:lumMod val="50000"/>
                  </a:schemeClr>
                </a:solidFill>
              </a:rPr>
              <a:t> in your cluster</a:t>
            </a:r>
          </a:p>
        </p:txBody>
      </p:sp>
      <p:sp>
        <p:nvSpPr>
          <p:cNvPr id="4" name="Slide Number Placeholder 3">
            <a:extLst>
              <a:ext uri="{FF2B5EF4-FFF2-40B4-BE49-F238E27FC236}">
                <a16:creationId xmlns:a16="http://schemas.microsoft.com/office/drawing/2014/main" id="{A757EC4C-1737-264D-A12F-8D4DB790CB81}"/>
              </a:ext>
            </a:extLst>
          </p:cNvPr>
          <p:cNvSpPr>
            <a:spLocks noGrp="1"/>
          </p:cNvSpPr>
          <p:nvPr>
            <p:ph type="sldNum" idx="12"/>
          </p:nvPr>
        </p:nvSpPr>
        <p:spPr/>
        <p:txBody>
          <a:bodyPr/>
          <a:lstStyle/>
          <a:p>
            <a:fld id="{00000000-1234-1234-1234-123412341234}" type="slidenum">
              <a:rPr lang="en-US" smtClean="0"/>
              <a:pPr/>
              <a:t>127</a:t>
            </a:fld>
            <a:endParaRPr lang="en-US"/>
          </a:p>
        </p:txBody>
      </p:sp>
    </p:spTree>
    <p:extLst>
      <p:ext uri="{BB962C8B-B14F-4D97-AF65-F5344CB8AC3E}">
        <p14:creationId xmlns:p14="http://schemas.microsoft.com/office/powerpoint/2010/main" val="145829850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5C16-AFC7-F34F-9416-A71AB7DDEA7D}"/>
              </a:ext>
            </a:extLst>
          </p:cNvPr>
          <p:cNvSpPr>
            <a:spLocks noGrp="1"/>
          </p:cNvSpPr>
          <p:nvPr>
            <p:ph type="title"/>
          </p:nvPr>
        </p:nvSpPr>
        <p:spPr/>
        <p:txBody>
          <a:bodyPr/>
          <a:lstStyle/>
          <a:p>
            <a:r>
              <a:rPr lang="en-US" dirty="0"/>
              <a:t>Lab 05</a:t>
            </a:r>
          </a:p>
        </p:txBody>
      </p:sp>
      <p:sp>
        <p:nvSpPr>
          <p:cNvPr id="4" name="Slide Number Placeholder 3">
            <a:extLst>
              <a:ext uri="{FF2B5EF4-FFF2-40B4-BE49-F238E27FC236}">
                <a16:creationId xmlns:a16="http://schemas.microsoft.com/office/drawing/2014/main" id="{B5104B3D-3614-D640-965C-8D8AB9FCC5EE}"/>
              </a:ext>
            </a:extLst>
          </p:cNvPr>
          <p:cNvSpPr>
            <a:spLocks noGrp="1"/>
          </p:cNvSpPr>
          <p:nvPr>
            <p:ph type="sldNum" idx="12"/>
          </p:nvPr>
        </p:nvSpPr>
        <p:spPr/>
        <p:txBody>
          <a:bodyPr/>
          <a:lstStyle/>
          <a:p>
            <a:fld id="{00000000-1234-1234-1234-123412341234}" type="slidenum">
              <a:rPr lang="en-US" smtClean="0"/>
              <a:pPr/>
              <a:t>128</a:t>
            </a:fld>
            <a:endParaRPr lang="en-US"/>
          </a:p>
        </p:txBody>
      </p:sp>
    </p:spTree>
    <p:extLst>
      <p:ext uri="{BB962C8B-B14F-4D97-AF65-F5344CB8AC3E}">
        <p14:creationId xmlns:p14="http://schemas.microsoft.com/office/powerpoint/2010/main" val="279903909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6368A-9D99-224B-A71B-52027B83D240}"/>
              </a:ext>
            </a:extLst>
          </p:cNvPr>
          <p:cNvSpPr>
            <a:spLocks noGrp="1"/>
          </p:cNvSpPr>
          <p:nvPr>
            <p:ph type="title"/>
          </p:nvPr>
        </p:nvSpPr>
        <p:spPr/>
        <p:txBody>
          <a:bodyPr/>
          <a:lstStyle/>
          <a:p>
            <a:r>
              <a:rPr lang="en-US"/>
              <a:t>k8s Services</a:t>
            </a:r>
          </a:p>
        </p:txBody>
      </p:sp>
      <p:sp>
        <p:nvSpPr>
          <p:cNvPr id="3" name="Text Placeholder 2">
            <a:extLst>
              <a:ext uri="{FF2B5EF4-FFF2-40B4-BE49-F238E27FC236}">
                <a16:creationId xmlns:a16="http://schemas.microsoft.com/office/drawing/2014/main" id="{708727BB-4609-2944-AFFF-D4B991702D92}"/>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Services are an abstraction</a:t>
            </a:r>
          </a:p>
          <a:p>
            <a:pPr marL="514350" indent="-285750">
              <a:buFont typeface="Arial" panose="020B0604020202020204" pitchFamily="34" charset="0"/>
              <a:buChar char="•"/>
            </a:pPr>
            <a:r>
              <a:rPr lang="en-US" dirty="0">
                <a:solidFill>
                  <a:schemeClr val="tx1">
                    <a:lumMod val="50000"/>
                  </a:schemeClr>
                </a:solidFill>
              </a:rPr>
              <a:t>They define a set of pods, and an access policy for them</a:t>
            </a:r>
          </a:p>
          <a:p>
            <a:pPr marL="514350" indent="-285750">
              <a:buFont typeface="Arial" panose="020B0604020202020204" pitchFamily="34" charset="0"/>
              <a:buChar char="•"/>
            </a:pPr>
            <a:r>
              <a:rPr lang="en-US" dirty="0">
                <a:solidFill>
                  <a:schemeClr val="tx1">
                    <a:lumMod val="50000"/>
                  </a:schemeClr>
                </a:solidFill>
              </a:rPr>
              <a:t>A pod has an IP address</a:t>
            </a:r>
          </a:p>
          <a:p>
            <a:pPr marL="514350" indent="-285750">
              <a:buFont typeface="Arial" panose="020B0604020202020204" pitchFamily="34" charset="0"/>
              <a:buChar char="•"/>
            </a:pPr>
            <a:r>
              <a:rPr lang="en-US" dirty="0">
                <a:solidFill>
                  <a:schemeClr val="tx1">
                    <a:lumMod val="50000"/>
                  </a:schemeClr>
                </a:solidFill>
              </a:rPr>
              <a:t>Pods are ephemeral – what happens to IP traffic if they die?</a:t>
            </a:r>
          </a:p>
          <a:p>
            <a:pPr marL="514350" indent="-285750">
              <a:buFont typeface="Arial" panose="020B0604020202020204" pitchFamily="34" charset="0"/>
              <a:buChar char="•"/>
            </a:pPr>
            <a:r>
              <a:rPr lang="en-US" dirty="0">
                <a:solidFill>
                  <a:schemeClr val="tx1">
                    <a:lumMod val="50000"/>
                  </a:schemeClr>
                </a:solidFill>
              </a:rPr>
              <a:t>Pods in a service can have fixed IP addresses that stay the same even if the actual pod dies and is spun up again</a:t>
            </a:r>
          </a:p>
          <a:p>
            <a:pPr marL="514350" indent="-285750">
              <a:buFont typeface="Arial" panose="020B0604020202020204" pitchFamily="34" charset="0"/>
              <a:buChar char="•"/>
            </a:pPr>
            <a:r>
              <a:rPr lang="en-US" dirty="0">
                <a:solidFill>
                  <a:schemeClr val="tx1">
                    <a:lumMod val="50000"/>
                  </a:schemeClr>
                </a:solidFill>
              </a:rPr>
              <a:t>Services are k8s objects; they are </a:t>
            </a:r>
            <a:r>
              <a:rPr lang="en-US" dirty="0">
                <a:solidFill>
                  <a:schemeClr val="tx1">
                    <a:lumMod val="50000"/>
                  </a:schemeClr>
                </a:solidFill>
                <a:hlinkClick r:id="rId2">
                  <a:extLst>
                    <a:ext uri="{A12FA001-AC4F-418D-AE19-62706E023703}">
                      <ahyp:hlinkClr xmlns:ahyp="http://schemas.microsoft.com/office/drawing/2018/hyperlinkcolor" val="tx"/>
                    </a:ext>
                  </a:extLst>
                </a:hlinkClick>
              </a:rPr>
              <a:t>created</a:t>
            </a:r>
            <a:r>
              <a:rPr lang="en-US" dirty="0">
                <a:solidFill>
                  <a:schemeClr val="tx1">
                    <a:lumMod val="50000"/>
                  </a:schemeClr>
                </a:solidFill>
              </a:rPr>
              <a:t> like any other</a:t>
            </a:r>
          </a:p>
        </p:txBody>
      </p:sp>
      <p:sp>
        <p:nvSpPr>
          <p:cNvPr id="4" name="Slide Number Placeholder 3">
            <a:extLst>
              <a:ext uri="{FF2B5EF4-FFF2-40B4-BE49-F238E27FC236}">
                <a16:creationId xmlns:a16="http://schemas.microsoft.com/office/drawing/2014/main" id="{4E69B562-8B7E-8349-9D33-439791C5BEDD}"/>
              </a:ext>
            </a:extLst>
          </p:cNvPr>
          <p:cNvSpPr>
            <a:spLocks noGrp="1"/>
          </p:cNvSpPr>
          <p:nvPr>
            <p:ph type="sldNum" idx="12"/>
          </p:nvPr>
        </p:nvSpPr>
        <p:spPr/>
        <p:txBody>
          <a:bodyPr/>
          <a:lstStyle/>
          <a:p>
            <a:fld id="{00000000-1234-1234-1234-123412341234}" type="slidenum">
              <a:rPr lang="en-US" smtClean="0"/>
              <a:pPr/>
              <a:t>129</a:t>
            </a:fld>
            <a:endParaRPr lang="en-US"/>
          </a:p>
        </p:txBody>
      </p:sp>
    </p:spTree>
    <p:extLst>
      <p:ext uri="{BB962C8B-B14F-4D97-AF65-F5344CB8AC3E}">
        <p14:creationId xmlns:p14="http://schemas.microsoft.com/office/powerpoint/2010/main" val="1718955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Containers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a:spcBef>
                <a:spcPts val="0"/>
              </a:spcBef>
              <a:buFont typeface="Arial" panose="020B0604020202020204" pitchFamily="34" charset="0"/>
              <a:buChar char="•"/>
            </a:pPr>
            <a:r>
              <a:rPr lang="en-US" dirty="0">
                <a:solidFill>
                  <a:schemeClr val="tx1">
                    <a:lumMod val="50000"/>
                  </a:schemeClr>
                </a:solidFill>
              </a:rPr>
              <a:t>Form of virtualization at the app packaging level (like virtual machines at the server level)</a:t>
            </a:r>
          </a:p>
          <a:p>
            <a:pPr>
              <a:spcBef>
                <a:spcPts val="0"/>
              </a:spcBef>
              <a:buFont typeface="Arial" panose="020B0604020202020204" pitchFamily="34" charset="0"/>
              <a:buChar char="•"/>
            </a:pPr>
            <a:r>
              <a:rPr lang="en-US" dirty="0">
                <a:solidFill>
                  <a:schemeClr val="tx1">
                    <a:lumMod val="50000"/>
                  </a:schemeClr>
                </a:solidFill>
              </a:rPr>
              <a:t>Isolated from one another at the OS process layer (vs VM’s which are isolated at the hardware abstraction layer)</a:t>
            </a:r>
          </a:p>
          <a:p>
            <a:pPr>
              <a:spcBef>
                <a:spcPts val="0"/>
              </a:spcBef>
              <a:buFont typeface="Arial" panose="020B0604020202020204" pitchFamily="34" charset="0"/>
              <a:buChar char="•"/>
            </a:pPr>
            <a:r>
              <a:rPr lang="en-US" dirty="0">
                <a:solidFill>
                  <a:schemeClr val="tx1">
                    <a:lumMod val="50000"/>
                  </a:schemeClr>
                </a:solidFill>
              </a:rPr>
              <a:t>Images represent the packaging up of an application and its dependencies as a complete, deployable unit of execution (code, runtime and configuration)</a:t>
            </a:r>
          </a:p>
          <a:p>
            <a:pPr>
              <a:spcBef>
                <a:spcPts val="0"/>
              </a:spcBef>
              <a:buFont typeface="Arial" panose="020B0604020202020204" pitchFamily="34" charset="0"/>
              <a:buChar char="•"/>
            </a:pPr>
            <a:endParaRPr lang="en-US" dirty="0">
              <a:solidFill>
                <a:schemeClr val="tx1">
                  <a:lumMod val="50000"/>
                </a:schemeClr>
              </a:solidFill>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13</a:t>
            </a:fld>
            <a:endParaRPr/>
          </a:p>
        </p:txBody>
      </p:sp>
    </p:spTree>
    <p:extLst>
      <p:ext uri="{BB962C8B-B14F-4D97-AF65-F5344CB8AC3E}">
        <p14:creationId xmlns:p14="http://schemas.microsoft.com/office/powerpoint/2010/main" val="295067353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716C4-1F93-1C40-B852-CC94FEBA60CA}"/>
              </a:ext>
            </a:extLst>
          </p:cNvPr>
          <p:cNvSpPr>
            <a:spLocks noGrp="1"/>
          </p:cNvSpPr>
          <p:nvPr>
            <p:ph type="title"/>
          </p:nvPr>
        </p:nvSpPr>
        <p:spPr/>
        <p:txBody>
          <a:bodyPr/>
          <a:lstStyle/>
          <a:p>
            <a:r>
              <a:rPr lang="en-US"/>
              <a:t>k8s Service Types</a:t>
            </a:r>
          </a:p>
        </p:txBody>
      </p:sp>
      <p:sp>
        <p:nvSpPr>
          <p:cNvPr id="3" name="Text Placeholder 2">
            <a:extLst>
              <a:ext uri="{FF2B5EF4-FFF2-40B4-BE49-F238E27FC236}">
                <a16:creationId xmlns:a16="http://schemas.microsoft.com/office/drawing/2014/main" id="{25C03974-077D-1740-8CF9-931DAF945FB0}"/>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err="1">
                <a:solidFill>
                  <a:schemeClr val="tx1">
                    <a:lumMod val="50000"/>
                  </a:schemeClr>
                </a:solidFill>
              </a:rPr>
              <a:t>ClusterIP</a:t>
            </a:r>
            <a:r>
              <a:rPr lang="en-US" dirty="0">
                <a:solidFill>
                  <a:schemeClr val="tx1">
                    <a:lumMod val="50000"/>
                  </a:schemeClr>
                </a:solidFill>
              </a:rPr>
              <a:t> (default): IP is internal to the cluster</a:t>
            </a:r>
          </a:p>
          <a:p>
            <a:pPr marL="514350" indent="-285750">
              <a:buFont typeface="Arial" panose="020B0604020202020204" pitchFamily="34" charset="0"/>
              <a:buChar char="•"/>
            </a:pPr>
            <a:r>
              <a:rPr lang="en-US" dirty="0" err="1">
                <a:solidFill>
                  <a:schemeClr val="tx1">
                    <a:lumMod val="50000"/>
                  </a:schemeClr>
                </a:solidFill>
              </a:rPr>
              <a:t>NodePort</a:t>
            </a:r>
            <a:r>
              <a:rPr lang="en-US" dirty="0">
                <a:solidFill>
                  <a:schemeClr val="tx1">
                    <a:lumMod val="50000"/>
                  </a:schemeClr>
                </a:solidFill>
              </a:rPr>
              <a:t>: IP for the port is exposed with a static IP address</a:t>
            </a:r>
          </a:p>
          <a:p>
            <a:pPr marL="514350" indent="-285750">
              <a:buFont typeface="Arial" panose="020B0604020202020204" pitchFamily="34" charset="0"/>
              <a:buChar char="•"/>
            </a:pPr>
            <a:r>
              <a:rPr lang="en-US" dirty="0" err="1">
                <a:solidFill>
                  <a:schemeClr val="tx1">
                    <a:lumMod val="50000"/>
                  </a:schemeClr>
                </a:solidFill>
              </a:rPr>
              <a:t>LoadBalancer</a:t>
            </a:r>
            <a:r>
              <a:rPr lang="en-US" dirty="0">
                <a:solidFill>
                  <a:schemeClr val="tx1">
                    <a:lumMod val="50000"/>
                  </a:schemeClr>
                </a:solidFill>
              </a:rPr>
              <a:t>: IP traffic to nodes is managed by external load balancer</a:t>
            </a:r>
          </a:p>
          <a:p>
            <a:pPr marL="514350" indent="-285750">
              <a:buFont typeface="Arial" panose="020B0604020202020204" pitchFamily="34" charset="0"/>
              <a:buChar char="•"/>
            </a:pPr>
            <a:r>
              <a:rPr lang="en-US" dirty="0" err="1">
                <a:solidFill>
                  <a:schemeClr val="tx1">
                    <a:lumMod val="50000"/>
                  </a:schemeClr>
                </a:solidFill>
              </a:rPr>
              <a:t>ExternalName</a:t>
            </a:r>
            <a:r>
              <a:rPr lang="en-US" dirty="0">
                <a:solidFill>
                  <a:schemeClr val="tx1">
                    <a:lumMod val="50000"/>
                  </a:schemeClr>
                </a:solidFill>
              </a:rPr>
              <a:t>: IP traffic is routed by DNS Name (</a:t>
            </a:r>
            <a:r>
              <a:rPr lang="en-US" dirty="0" err="1">
                <a:solidFill>
                  <a:schemeClr val="tx1">
                    <a:lumMod val="50000"/>
                  </a:schemeClr>
                </a:solidFill>
              </a:rPr>
              <a:t>foo.example.com</a:t>
            </a:r>
            <a:r>
              <a:rPr lang="en-US" dirty="0">
                <a:solidFill>
                  <a:schemeClr val="tx1">
                    <a:lumMod val="50000"/>
                  </a:schemeClr>
                </a:solidFill>
              </a:rPr>
              <a:t>)</a:t>
            </a:r>
          </a:p>
          <a:p>
            <a:pPr marL="514350" indent="-285750">
              <a:buFont typeface="Arial" panose="020B0604020202020204" pitchFamily="34" charset="0"/>
              <a:buChar char="•"/>
            </a:pPr>
            <a:endParaRPr lang="en-US" dirty="0">
              <a:solidFill>
                <a:schemeClr val="tx1">
                  <a:lumMod val="50000"/>
                </a:schemeClr>
              </a:solidFill>
            </a:endParaRPr>
          </a:p>
        </p:txBody>
      </p:sp>
      <p:sp>
        <p:nvSpPr>
          <p:cNvPr id="4" name="Slide Number Placeholder 3">
            <a:extLst>
              <a:ext uri="{FF2B5EF4-FFF2-40B4-BE49-F238E27FC236}">
                <a16:creationId xmlns:a16="http://schemas.microsoft.com/office/drawing/2014/main" id="{C4910150-E899-B84A-88D5-769D34B85D8E}"/>
              </a:ext>
            </a:extLst>
          </p:cNvPr>
          <p:cNvSpPr>
            <a:spLocks noGrp="1"/>
          </p:cNvSpPr>
          <p:nvPr>
            <p:ph type="sldNum" idx="12"/>
          </p:nvPr>
        </p:nvSpPr>
        <p:spPr/>
        <p:txBody>
          <a:bodyPr/>
          <a:lstStyle/>
          <a:p>
            <a:fld id="{00000000-1234-1234-1234-123412341234}" type="slidenum">
              <a:rPr lang="en-US" smtClean="0"/>
              <a:pPr/>
              <a:t>130</a:t>
            </a:fld>
            <a:endParaRPr lang="en-US"/>
          </a:p>
        </p:txBody>
      </p:sp>
    </p:spTree>
    <p:extLst>
      <p:ext uri="{BB962C8B-B14F-4D97-AF65-F5344CB8AC3E}">
        <p14:creationId xmlns:p14="http://schemas.microsoft.com/office/powerpoint/2010/main" val="390141652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1AA7-E66A-C441-A1D5-FED9843D5980}"/>
              </a:ext>
            </a:extLst>
          </p:cNvPr>
          <p:cNvSpPr>
            <a:spLocks noGrp="1"/>
          </p:cNvSpPr>
          <p:nvPr>
            <p:ph type="title"/>
          </p:nvPr>
        </p:nvSpPr>
        <p:spPr/>
        <p:txBody>
          <a:bodyPr/>
          <a:lstStyle/>
          <a:p>
            <a:r>
              <a:rPr lang="en-US"/>
              <a:t>Cluster Access – Internal vs. External</a:t>
            </a:r>
          </a:p>
        </p:txBody>
      </p:sp>
      <p:sp>
        <p:nvSpPr>
          <p:cNvPr id="3" name="Text Placeholder 2">
            <a:extLst>
              <a:ext uri="{FF2B5EF4-FFF2-40B4-BE49-F238E27FC236}">
                <a16:creationId xmlns:a16="http://schemas.microsoft.com/office/drawing/2014/main" id="{348D06BE-8513-2142-8795-B86D7D156C87}"/>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You can access the cluster API using </a:t>
            </a:r>
            <a:r>
              <a:rPr lang="en-US" dirty="0" err="1">
                <a:solidFill>
                  <a:schemeClr val="tx1">
                    <a:lumMod val="50000"/>
                  </a:schemeClr>
                </a:solidFill>
              </a:rPr>
              <a:t>kubectl</a:t>
            </a:r>
            <a:r>
              <a:rPr lang="en-US" dirty="0">
                <a:solidFill>
                  <a:schemeClr val="tx1">
                    <a:lumMod val="50000"/>
                  </a:schemeClr>
                </a:solidFill>
              </a:rPr>
              <a:t> (“proxy”)</a:t>
            </a:r>
          </a:p>
          <a:p>
            <a:pPr marL="514350" indent="-285750">
              <a:buFont typeface="Arial" panose="020B0604020202020204" pitchFamily="34" charset="0"/>
              <a:buChar char="•"/>
            </a:pPr>
            <a:r>
              <a:rPr lang="en-US" dirty="0">
                <a:solidFill>
                  <a:schemeClr val="tx1">
                    <a:lumMod val="50000"/>
                  </a:schemeClr>
                </a:solidFill>
              </a:rPr>
              <a:t>You can get libraries for popular languages that can access the cluster</a:t>
            </a:r>
          </a:p>
          <a:p>
            <a:pPr marL="514350" indent="-285750">
              <a:buFont typeface="Arial" panose="020B0604020202020204" pitchFamily="34" charset="0"/>
              <a:buChar char="•"/>
            </a:pPr>
            <a:r>
              <a:rPr lang="en-US" dirty="0">
                <a:solidFill>
                  <a:schemeClr val="tx1">
                    <a:lumMod val="50000"/>
                  </a:schemeClr>
                </a:solidFill>
              </a:rPr>
              <a:t>k8s objects (pods) can also access the API internally </a:t>
            </a:r>
          </a:p>
          <a:p>
            <a:pPr marL="514350" indent="-285750">
              <a:buFont typeface="Arial" panose="020B0604020202020204" pitchFamily="34" charset="0"/>
              <a:buChar char="•"/>
            </a:pPr>
            <a:r>
              <a:rPr lang="en-US" dirty="0">
                <a:solidFill>
                  <a:schemeClr val="tx1">
                    <a:lumMod val="50000"/>
                  </a:schemeClr>
                </a:solidFill>
              </a:rPr>
              <a:t>This uses an internal DNS</a:t>
            </a:r>
          </a:p>
          <a:p>
            <a:pPr marL="514350" indent="-285750">
              <a:buFont typeface="Arial" panose="020B0604020202020204" pitchFamily="34" charset="0"/>
              <a:buChar char="•"/>
            </a:pPr>
            <a:r>
              <a:rPr lang="en-US" dirty="0">
                <a:solidFill>
                  <a:schemeClr val="tx1">
                    <a:lumMod val="50000"/>
                  </a:schemeClr>
                </a:solidFill>
              </a:rPr>
              <a:t>“</a:t>
            </a:r>
            <a:r>
              <a:rPr lang="en-US" dirty="0" err="1">
                <a:solidFill>
                  <a:schemeClr val="tx1">
                    <a:lumMod val="50000"/>
                  </a:schemeClr>
                </a:solidFill>
              </a:rPr>
              <a:t>kubernetes.default.svc</a:t>
            </a:r>
            <a:r>
              <a:rPr lang="en-US" dirty="0">
                <a:solidFill>
                  <a:schemeClr val="tx1">
                    <a:lumMod val="50000"/>
                  </a:schemeClr>
                </a:solidFill>
              </a:rPr>
              <a:t>” maps to the API server</a:t>
            </a:r>
          </a:p>
          <a:p>
            <a:pPr marL="514350" indent="-285750">
              <a:buFont typeface="Arial" panose="020B0604020202020204" pitchFamily="34" charset="0"/>
              <a:buChar char="•"/>
            </a:pPr>
            <a:r>
              <a:rPr lang="en-US" dirty="0">
                <a:solidFill>
                  <a:schemeClr val="tx1">
                    <a:lumMod val="50000"/>
                  </a:schemeClr>
                </a:solidFill>
              </a:rPr>
              <a:t>The pod usually uses a “sidecar” container to do this</a:t>
            </a:r>
          </a:p>
        </p:txBody>
      </p:sp>
      <p:sp>
        <p:nvSpPr>
          <p:cNvPr id="4" name="Slide Number Placeholder 3">
            <a:extLst>
              <a:ext uri="{FF2B5EF4-FFF2-40B4-BE49-F238E27FC236}">
                <a16:creationId xmlns:a16="http://schemas.microsoft.com/office/drawing/2014/main" id="{BD28986D-AEBB-AE4D-B63C-2D6D9C580724}"/>
              </a:ext>
            </a:extLst>
          </p:cNvPr>
          <p:cNvSpPr>
            <a:spLocks noGrp="1"/>
          </p:cNvSpPr>
          <p:nvPr>
            <p:ph type="sldNum" idx="12"/>
          </p:nvPr>
        </p:nvSpPr>
        <p:spPr/>
        <p:txBody>
          <a:bodyPr/>
          <a:lstStyle/>
          <a:p>
            <a:fld id="{00000000-1234-1234-1234-123412341234}" type="slidenum">
              <a:rPr lang="en-US" smtClean="0"/>
              <a:pPr/>
              <a:t>131</a:t>
            </a:fld>
            <a:endParaRPr lang="en-US"/>
          </a:p>
        </p:txBody>
      </p:sp>
    </p:spTree>
    <p:extLst>
      <p:ext uri="{BB962C8B-B14F-4D97-AF65-F5344CB8AC3E}">
        <p14:creationId xmlns:p14="http://schemas.microsoft.com/office/powerpoint/2010/main" val="276392418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5C16-AFC7-F34F-9416-A71AB7DDEA7D}"/>
              </a:ext>
            </a:extLst>
          </p:cNvPr>
          <p:cNvSpPr>
            <a:spLocks noGrp="1"/>
          </p:cNvSpPr>
          <p:nvPr>
            <p:ph type="title"/>
          </p:nvPr>
        </p:nvSpPr>
        <p:spPr/>
        <p:txBody>
          <a:bodyPr/>
          <a:lstStyle/>
          <a:p>
            <a:r>
              <a:rPr lang="en-US" dirty="0"/>
              <a:t>Lab 06</a:t>
            </a:r>
          </a:p>
        </p:txBody>
      </p:sp>
      <p:sp>
        <p:nvSpPr>
          <p:cNvPr id="4" name="Slide Number Placeholder 3">
            <a:extLst>
              <a:ext uri="{FF2B5EF4-FFF2-40B4-BE49-F238E27FC236}">
                <a16:creationId xmlns:a16="http://schemas.microsoft.com/office/drawing/2014/main" id="{B5104B3D-3614-D640-965C-8D8AB9FCC5EE}"/>
              </a:ext>
            </a:extLst>
          </p:cNvPr>
          <p:cNvSpPr>
            <a:spLocks noGrp="1"/>
          </p:cNvSpPr>
          <p:nvPr>
            <p:ph type="sldNum" idx="12"/>
          </p:nvPr>
        </p:nvSpPr>
        <p:spPr/>
        <p:txBody>
          <a:bodyPr/>
          <a:lstStyle/>
          <a:p>
            <a:fld id="{00000000-1234-1234-1234-123412341234}" type="slidenum">
              <a:rPr lang="en-US" smtClean="0"/>
              <a:pPr/>
              <a:t>132</a:t>
            </a:fld>
            <a:endParaRPr lang="en-US"/>
          </a:p>
        </p:txBody>
      </p:sp>
    </p:spTree>
    <p:extLst>
      <p:ext uri="{BB962C8B-B14F-4D97-AF65-F5344CB8AC3E}">
        <p14:creationId xmlns:p14="http://schemas.microsoft.com/office/powerpoint/2010/main" val="101085574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5BB64-772F-6344-953F-BDD1023F676E}"/>
              </a:ext>
            </a:extLst>
          </p:cNvPr>
          <p:cNvSpPr>
            <a:spLocks noGrp="1"/>
          </p:cNvSpPr>
          <p:nvPr>
            <p:ph type="title"/>
          </p:nvPr>
        </p:nvSpPr>
        <p:spPr/>
        <p:txBody>
          <a:bodyPr/>
          <a:lstStyle/>
          <a:p>
            <a:r>
              <a:rPr lang="en-US" dirty="0"/>
              <a:t>Container File System</a:t>
            </a:r>
          </a:p>
        </p:txBody>
      </p:sp>
      <p:sp>
        <p:nvSpPr>
          <p:cNvPr id="3" name="Text Placeholder 2">
            <a:extLst>
              <a:ext uri="{FF2B5EF4-FFF2-40B4-BE49-F238E27FC236}">
                <a16:creationId xmlns:a16="http://schemas.microsoft.com/office/drawing/2014/main" id="{C69813D0-98B7-FA45-90D4-DEADB6DCBDD3}"/>
              </a:ext>
            </a:extLst>
          </p:cNvPr>
          <p:cNvSpPr>
            <a:spLocks noGrp="1"/>
          </p:cNvSpPr>
          <p:nvPr>
            <p:ph type="subTitle" idx="1"/>
          </p:nvPr>
        </p:nvSpPr>
        <p:spPr>
          <a:xfrm>
            <a:off x="613700" y="125780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Each container in a pod has its own filesystem built by k8s</a:t>
            </a:r>
          </a:p>
          <a:p>
            <a:pPr marL="514350" indent="-285750">
              <a:buFont typeface="Arial" panose="020B0604020202020204" pitchFamily="34" charset="0"/>
              <a:buChar char="•"/>
            </a:pPr>
            <a:r>
              <a:rPr lang="en-US" dirty="0">
                <a:solidFill>
                  <a:schemeClr val="tx1">
                    <a:lumMod val="50000"/>
                  </a:schemeClr>
                </a:solidFill>
              </a:rPr>
              <a:t>Can be built from multiple sources, including:</a:t>
            </a:r>
          </a:p>
          <a:p>
            <a:pPr lvl="1">
              <a:buFont typeface="Wingdings" panose="05000000000000000000" pitchFamily="2" charset="2"/>
              <a:buChar char="Ø"/>
            </a:pPr>
            <a:r>
              <a:rPr lang="en-US" dirty="0">
                <a:solidFill>
                  <a:schemeClr val="tx1">
                    <a:lumMod val="50000"/>
                  </a:schemeClr>
                </a:solidFill>
              </a:rPr>
              <a:t>Layers from the container image</a:t>
            </a:r>
          </a:p>
          <a:p>
            <a:pPr lvl="1">
              <a:buFont typeface="Wingdings" panose="05000000000000000000" pitchFamily="2" charset="2"/>
              <a:buChar char="Ø"/>
            </a:pPr>
            <a:r>
              <a:rPr lang="en-US" dirty="0">
                <a:solidFill>
                  <a:schemeClr val="tx1">
                    <a:lumMod val="50000"/>
                  </a:schemeClr>
                </a:solidFill>
              </a:rPr>
              <a:t>Writable layer for the container</a:t>
            </a:r>
          </a:p>
          <a:p>
            <a:pPr marL="514350" indent="-285750">
              <a:buFont typeface="Arial" panose="020B0604020202020204" pitchFamily="34" charset="0"/>
              <a:buChar char="•"/>
            </a:pPr>
            <a:r>
              <a:rPr lang="en-US" dirty="0">
                <a:solidFill>
                  <a:schemeClr val="tx1">
                    <a:lumMod val="50000"/>
                  </a:schemeClr>
                </a:solidFill>
              </a:rPr>
              <a:t>Can be expanded with other sources like </a:t>
            </a:r>
            <a:r>
              <a:rPr lang="en-US" dirty="0" err="1">
                <a:solidFill>
                  <a:schemeClr val="tx1">
                    <a:lumMod val="50000"/>
                  </a:schemeClr>
                </a:solidFill>
              </a:rPr>
              <a:t>ConfigMaps</a:t>
            </a:r>
            <a:r>
              <a:rPr lang="en-US" dirty="0">
                <a:solidFill>
                  <a:schemeClr val="tx1">
                    <a:lumMod val="50000"/>
                  </a:schemeClr>
                </a:solidFill>
              </a:rPr>
              <a:t> and Secrets – mounted to a specific path in a container</a:t>
            </a:r>
          </a:p>
          <a:p>
            <a:pPr marL="514350" indent="-285750">
              <a:buFont typeface="Arial" panose="020B0604020202020204" pitchFamily="34" charset="0"/>
              <a:buChar char="•"/>
            </a:pPr>
            <a:r>
              <a:rPr lang="en-US" dirty="0">
                <a:solidFill>
                  <a:schemeClr val="tx1">
                    <a:lumMod val="50000"/>
                  </a:schemeClr>
                </a:solidFill>
              </a:rPr>
              <a:t>Volumes can provide another source of storage – volumes are defined and mounted to containers</a:t>
            </a:r>
          </a:p>
        </p:txBody>
      </p:sp>
      <p:sp>
        <p:nvSpPr>
          <p:cNvPr id="4" name="Slide Number Placeholder 3">
            <a:extLst>
              <a:ext uri="{FF2B5EF4-FFF2-40B4-BE49-F238E27FC236}">
                <a16:creationId xmlns:a16="http://schemas.microsoft.com/office/drawing/2014/main" id="{A58FE7D4-9D68-444E-813B-F26E2933A99B}"/>
              </a:ext>
            </a:extLst>
          </p:cNvPr>
          <p:cNvSpPr>
            <a:spLocks noGrp="1"/>
          </p:cNvSpPr>
          <p:nvPr>
            <p:ph type="sldNum" idx="12"/>
          </p:nvPr>
        </p:nvSpPr>
        <p:spPr/>
        <p:txBody>
          <a:bodyPr/>
          <a:lstStyle/>
          <a:p>
            <a:fld id="{00000000-1234-1234-1234-123412341234}" type="slidenum">
              <a:rPr lang="en-US" smtClean="0"/>
              <a:pPr/>
              <a:t>133</a:t>
            </a:fld>
            <a:endParaRPr lang="en-US"/>
          </a:p>
        </p:txBody>
      </p:sp>
    </p:spTree>
    <p:extLst>
      <p:ext uri="{BB962C8B-B14F-4D97-AF65-F5344CB8AC3E}">
        <p14:creationId xmlns:p14="http://schemas.microsoft.com/office/powerpoint/2010/main" val="385677878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5BB64-772F-6344-953F-BDD1023F676E}"/>
              </a:ext>
            </a:extLst>
          </p:cNvPr>
          <p:cNvSpPr>
            <a:spLocks noGrp="1"/>
          </p:cNvSpPr>
          <p:nvPr>
            <p:ph type="title"/>
          </p:nvPr>
        </p:nvSpPr>
        <p:spPr/>
        <p:txBody>
          <a:bodyPr/>
          <a:lstStyle/>
          <a:p>
            <a:r>
              <a:rPr lang="en-US" dirty="0" err="1"/>
              <a:t>EmptyDir</a:t>
            </a:r>
            <a:endParaRPr lang="en-US" dirty="0"/>
          </a:p>
        </p:txBody>
      </p:sp>
      <p:sp>
        <p:nvSpPr>
          <p:cNvPr id="3" name="Text Placeholder 2">
            <a:extLst>
              <a:ext uri="{FF2B5EF4-FFF2-40B4-BE49-F238E27FC236}">
                <a16:creationId xmlns:a16="http://schemas.microsoft.com/office/drawing/2014/main" id="{C69813D0-98B7-FA45-90D4-DEADB6DCBDD3}"/>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Empty directory stored at pod level vs. container level</a:t>
            </a:r>
          </a:p>
          <a:p>
            <a:pPr marL="514350" indent="-285750">
              <a:buFont typeface="Arial" panose="020B0604020202020204" pitchFamily="34" charset="0"/>
              <a:buChar char="•"/>
            </a:pPr>
            <a:r>
              <a:rPr lang="en-US" dirty="0">
                <a:solidFill>
                  <a:schemeClr val="tx1">
                    <a:lumMod val="50000"/>
                  </a:schemeClr>
                </a:solidFill>
              </a:rPr>
              <a:t>Mounted as a volume into the container so visible there</a:t>
            </a:r>
          </a:p>
          <a:p>
            <a:pPr marL="514350" indent="-285750">
              <a:buFont typeface="Arial" panose="020B0604020202020204" pitchFamily="34" charset="0"/>
              <a:buChar char="•"/>
            </a:pPr>
            <a:r>
              <a:rPr lang="en-US" dirty="0">
                <a:solidFill>
                  <a:schemeClr val="tx1">
                    <a:lumMod val="50000"/>
                  </a:schemeClr>
                </a:solidFill>
              </a:rPr>
              <a:t>Any data stored there from the container remains in pod between restarts</a:t>
            </a:r>
          </a:p>
          <a:p>
            <a:pPr marL="514350" indent="-285750">
              <a:buFont typeface="Arial" panose="020B0604020202020204" pitchFamily="34" charset="0"/>
              <a:buChar char="•"/>
            </a:pPr>
            <a:r>
              <a:rPr lang="en-US" dirty="0">
                <a:solidFill>
                  <a:schemeClr val="tx1">
                    <a:lumMod val="50000"/>
                  </a:schemeClr>
                </a:solidFill>
              </a:rPr>
              <a:t>Replacement containers can access data from predecessors</a:t>
            </a:r>
          </a:p>
        </p:txBody>
      </p:sp>
      <p:sp>
        <p:nvSpPr>
          <p:cNvPr id="4" name="Slide Number Placeholder 3">
            <a:extLst>
              <a:ext uri="{FF2B5EF4-FFF2-40B4-BE49-F238E27FC236}">
                <a16:creationId xmlns:a16="http://schemas.microsoft.com/office/drawing/2014/main" id="{A58FE7D4-9D68-444E-813B-F26E2933A99B}"/>
              </a:ext>
            </a:extLst>
          </p:cNvPr>
          <p:cNvSpPr>
            <a:spLocks noGrp="1"/>
          </p:cNvSpPr>
          <p:nvPr>
            <p:ph type="sldNum" idx="12"/>
          </p:nvPr>
        </p:nvSpPr>
        <p:spPr/>
        <p:txBody>
          <a:bodyPr/>
          <a:lstStyle/>
          <a:p>
            <a:fld id="{00000000-1234-1234-1234-123412341234}" type="slidenum">
              <a:rPr lang="en-US" smtClean="0"/>
              <a:pPr/>
              <a:t>134</a:t>
            </a:fld>
            <a:endParaRPr lang="en-US"/>
          </a:p>
        </p:txBody>
      </p:sp>
    </p:spTree>
    <p:extLst>
      <p:ext uri="{BB962C8B-B14F-4D97-AF65-F5344CB8AC3E}">
        <p14:creationId xmlns:p14="http://schemas.microsoft.com/office/powerpoint/2010/main" val="334385412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5BB64-772F-6344-953F-BDD1023F676E}"/>
              </a:ext>
            </a:extLst>
          </p:cNvPr>
          <p:cNvSpPr>
            <a:spLocks noGrp="1"/>
          </p:cNvSpPr>
          <p:nvPr>
            <p:ph type="title"/>
          </p:nvPr>
        </p:nvSpPr>
        <p:spPr/>
        <p:txBody>
          <a:bodyPr/>
          <a:lstStyle/>
          <a:p>
            <a:r>
              <a:rPr lang="en-US" dirty="0" err="1"/>
              <a:t>HostPath</a:t>
            </a:r>
            <a:endParaRPr lang="en-US" dirty="0"/>
          </a:p>
        </p:txBody>
      </p:sp>
      <p:sp>
        <p:nvSpPr>
          <p:cNvPr id="3" name="Text Placeholder 2">
            <a:extLst>
              <a:ext uri="{FF2B5EF4-FFF2-40B4-BE49-F238E27FC236}">
                <a16:creationId xmlns:a16="http://schemas.microsoft.com/office/drawing/2014/main" id="{C69813D0-98B7-FA45-90D4-DEADB6DCBDD3}"/>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Data physically stored on node in cluster</a:t>
            </a:r>
          </a:p>
          <a:p>
            <a:pPr marL="514350" indent="-285750">
              <a:buFont typeface="Arial" panose="020B0604020202020204" pitchFamily="34" charset="0"/>
              <a:buChar char="•"/>
            </a:pPr>
            <a:r>
              <a:rPr lang="en-US" dirty="0">
                <a:solidFill>
                  <a:schemeClr val="tx1">
                    <a:lumMod val="50000"/>
                  </a:schemeClr>
                </a:solidFill>
              </a:rPr>
              <a:t>Extends beyond lifecycle of pod</a:t>
            </a:r>
          </a:p>
          <a:p>
            <a:pPr marL="514350" indent="-285750">
              <a:buFont typeface="Arial" panose="020B0604020202020204" pitchFamily="34" charset="0"/>
              <a:buChar char="•"/>
            </a:pPr>
            <a:r>
              <a:rPr lang="en-US" dirty="0">
                <a:solidFill>
                  <a:schemeClr val="tx1">
                    <a:lumMod val="50000"/>
                  </a:schemeClr>
                </a:solidFill>
              </a:rPr>
              <a:t>Available to replacement pods (but only if run on same node)</a:t>
            </a:r>
          </a:p>
          <a:p>
            <a:pPr marL="514350" indent="-285750">
              <a:buFont typeface="Arial" panose="020B0604020202020204" pitchFamily="34" charset="0"/>
              <a:buChar char="•"/>
            </a:pPr>
            <a:r>
              <a:rPr lang="en-US" dirty="0">
                <a:solidFill>
                  <a:schemeClr val="tx1">
                    <a:lumMod val="50000"/>
                  </a:schemeClr>
                </a:solidFill>
              </a:rPr>
              <a:t>Mounted as a volume into the container like others</a:t>
            </a:r>
          </a:p>
          <a:p>
            <a:pPr marL="514350" indent="-285750">
              <a:buFont typeface="Arial" panose="020B0604020202020204" pitchFamily="34" charset="0"/>
              <a:buChar char="•"/>
            </a:pPr>
            <a:r>
              <a:rPr lang="en-US" dirty="0">
                <a:solidFill>
                  <a:schemeClr val="tx1">
                    <a:lumMod val="50000"/>
                  </a:schemeClr>
                </a:solidFill>
              </a:rPr>
              <a:t>However, can have issues:</a:t>
            </a:r>
          </a:p>
          <a:p>
            <a:pPr lvl="1">
              <a:buFont typeface="Wingdings" panose="05000000000000000000" pitchFamily="2" charset="2"/>
              <a:buChar char="Ø"/>
            </a:pPr>
            <a:r>
              <a:rPr lang="en-US" dirty="0">
                <a:solidFill>
                  <a:schemeClr val="tx1">
                    <a:lumMod val="50000"/>
                  </a:schemeClr>
                </a:solidFill>
              </a:rPr>
              <a:t>In cluster with multiple nodes, limits usefulness</a:t>
            </a:r>
          </a:p>
          <a:p>
            <a:pPr lvl="1">
              <a:buFont typeface="Wingdings" panose="05000000000000000000" pitchFamily="2" charset="2"/>
              <a:buChar char="Ø"/>
            </a:pPr>
            <a:r>
              <a:rPr lang="en-US" dirty="0">
                <a:solidFill>
                  <a:schemeClr val="tx1">
                    <a:lumMod val="50000"/>
                  </a:schemeClr>
                </a:solidFill>
              </a:rPr>
              <a:t>If not careful, can expose large blocks of host data</a:t>
            </a:r>
          </a:p>
        </p:txBody>
      </p:sp>
      <p:sp>
        <p:nvSpPr>
          <p:cNvPr id="4" name="Slide Number Placeholder 3">
            <a:extLst>
              <a:ext uri="{FF2B5EF4-FFF2-40B4-BE49-F238E27FC236}">
                <a16:creationId xmlns:a16="http://schemas.microsoft.com/office/drawing/2014/main" id="{A58FE7D4-9D68-444E-813B-F26E2933A99B}"/>
              </a:ext>
            </a:extLst>
          </p:cNvPr>
          <p:cNvSpPr>
            <a:spLocks noGrp="1"/>
          </p:cNvSpPr>
          <p:nvPr>
            <p:ph type="sldNum" idx="12"/>
          </p:nvPr>
        </p:nvSpPr>
        <p:spPr/>
        <p:txBody>
          <a:bodyPr/>
          <a:lstStyle/>
          <a:p>
            <a:fld id="{00000000-1234-1234-1234-123412341234}" type="slidenum">
              <a:rPr lang="en-US" smtClean="0"/>
              <a:pPr/>
              <a:t>135</a:t>
            </a:fld>
            <a:endParaRPr lang="en-US"/>
          </a:p>
        </p:txBody>
      </p:sp>
    </p:spTree>
    <p:extLst>
      <p:ext uri="{BB962C8B-B14F-4D97-AF65-F5344CB8AC3E}">
        <p14:creationId xmlns:p14="http://schemas.microsoft.com/office/powerpoint/2010/main" val="6686721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5BB64-772F-6344-953F-BDD1023F676E}"/>
              </a:ext>
            </a:extLst>
          </p:cNvPr>
          <p:cNvSpPr>
            <a:spLocks noGrp="1"/>
          </p:cNvSpPr>
          <p:nvPr>
            <p:ph type="title"/>
          </p:nvPr>
        </p:nvSpPr>
        <p:spPr/>
        <p:txBody>
          <a:bodyPr/>
          <a:lstStyle/>
          <a:p>
            <a:r>
              <a:rPr lang="en-US" dirty="0" err="1"/>
              <a:t>PersistentVolume</a:t>
            </a:r>
            <a:endParaRPr lang="en-US" dirty="0"/>
          </a:p>
        </p:txBody>
      </p:sp>
      <p:sp>
        <p:nvSpPr>
          <p:cNvPr id="3" name="Text Placeholder 2">
            <a:extLst>
              <a:ext uri="{FF2B5EF4-FFF2-40B4-BE49-F238E27FC236}">
                <a16:creationId xmlns:a16="http://schemas.microsoft.com/office/drawing/2014/main" id="{C69813D0-98B7-FA45-90D4-DEADB6DCBDD3}"/>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Like pods (abstraction over computer) and services (abstraction over network), persistent volumes provide abstraction over storage</a:t>
            </a:r>
          </a:p>
          <a:p>
            <a:pPr marL="514350" indent="-285750">
              <a:buFont typeface="Arial" panose="020B0604020202020204" pitchFamily="34" charset="0"/>
              <a:buChar char="•"/>
            </a:pPr>
            <a:r>
              <a:rPr lang="en-US" dirty="0">
                <a:solidFill>
                  <a:schemeClr val="tx1">
                    <a:lumMod val="50000"/>
                  </a:schemeClr>
                </a:solidFill>
              </a:rPr>
              <a:t>k8s object that defines available section of storage</a:t>
            </a:r>
          </a:p>
          <a:p>
            <a:pPr marL="514350" indent="-285750">
              <a:buFont typeface="Arial" panose="020B0604020202020204" pitchFamily="34" charset="0"/>
              <a:buChar char="•"/>
            </a:pPr>
            <a:r>
              <a:rPr lang="en-US" dirty="0">
                <a:solidFill>
                  <a:schemeClr val="tx1">
                    <a:lumMod val="50000"/>
                  </a:schemeClr>
                </a:solidFill>
              </a:rPr>
              <a:t>Can be “mapped” to shared storage (like NFS) or locally (for dev/test purposes)</a:t>
            </a:r>
          </a:p>
        </p:txBody>
      </p:sp>
      <p:sp>
        <p:nvSpPr>
          <p:cNvPr id="4" name="Slide Number Placeholder 3">
            <a:extLst>
              <a:ext uri="{FF2B5EF4-FFF2-40B4-BE49-F238E27FC236}">
                <a16:creationId xmlns:a16="http://schemas.microsoft.com/office/drawing/2014/main" id="{A58FE7D4-9D68-444E-813B-F26E2933A99B}"/>
              </a:ext>
            </a:extLst>
          </p:cNvPr>
          <p:cNvSpPr>
            <a:spLocks noGrp="1"/>
          </p:cNvSpPr>
          <p:nvPr>
            <p:ph type="sldNum" idx="12"/>
          </p:nvPr>
        </p:nvSpPr>
        <p:spPr/>
        <p:txBody>
          <a:bodyPr/>
          <a:lstStyle/>
          <a:p>
            <a:fld id="{00000000-1234-1234-1234-123412341234}" type="slidenum">
              <a:rPr lang="en-US" smtClean="0"/>
              <a:pPr/>
              <a:t>136</a:t>
            </a:fld>
            <a:endParaRPr lang="en-US"/>
          </a:p>
        </p:txBody>
      </p:sp>
    </p:spTree>
    <p:extLst>
      <p:ext uri="{BB962C8B-B14F-4D97-AF65-F5344CB8AC3E}">
        <p14:creationId xmlns:p14="http://schemas.microsoft.com/office/powerpoint/2010/main" val="237146510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5BB64-772F-6344-953F-BDD1023F676E}"/>
              </a:ext>
            </a:extLst>
          </p:cNvPr>
          <p:cNvSpPr>
            <a:spLocks noGrp="1"/>
          </p:cNvSpPr>
          <p:nvPr>
            <p:ph type="title"/>
          </p:nvPr>
        </p:nvSpPr>
        <p:spPr/>
        <p:txBody>
          <a:bodyPr/>
          <a:lstStyle/>
          <a:p>
            <a:r>
              <a:rPr lang="en-US" dirty="0" err="1"/>
              <a:t>PersistentVolumeClaim</a:t>
            </a:r>
            <a:endParaRPr lang="en-US" dirty="0"/>
          </a:p>
        </p:txBody>
      </p:sp>
      <p:sp>
        <p:nvSpPr>
          <p:cNvPr id="3" name="Text Placeholder 2">
            <a:extLst>
              <a:ext uri="{FF2B5EF4-FFF2-40B4-BE49-F238E27FC236}">
                <a16:creationId xmlns:a16="http://schemas.microsoft.com/office/drawing/2014/main" id="{C69813D0-98B7-FA45-90D4-DEADB6DCBDD3}"/>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Pods are not allowed to use persistent volumes directly</a:t>
            </a:r>
          </a:p>
          <a:p>
            <a:pPr marL="514350" indent="-285750">
              <a:buFont typeface="Arial" panose="020B0604020202020204" pitchFamily="34" charset="0"/>
              <a:buChar char="•"/>
            </a:pPr>
            <a:r>
              <a:rPr lang="en-US" dirty="0">
                <a:solidFill>
                  <a:schemeClr val="tx1">
                    <a:lumMod val="50000"/>
                  </a:schemeClr>
                </a:solidFill>
              </a:rPr>
              <a:t>Instead, pods claim using </a:t>
            </a:r>
            <a:r>
              <a:rPr lang="en-US" dirty="0" err="1">
                <a:solidFill>
                  <a:schemeClr val="tx1">
                    <a:lumMod val="50000"/>
                  </a:schemeClr>
                </a:solidFill>
              </a:rPr>
              <a:t>PersistentVolumeClaim</a:t>
            </a:r>
            <a:r>
              <a:rPr lang="en-US" dirty="0">
                <a:solidFill>
                  <a:schemeClr val="tx1">
                    <a:lumMod val="50000"/>
                  </a:schemeClr>
                </a:solidFill>
              </a:rPr>
              <a:t> object type in k8s</a:t>
            </a:r>
          </a:p>
          <a:p>
            <a:pPr marL="514350" indent="-285750">
              <a:buFont typeface="Arial" panose="020B0604020202020204" pitchFamily="34" charset="0"/>
              <a:buChar char="•"/>
            </a:pPr>
            <a:r>
              <a:rPr lang="en-US" dirty="0">
                <a:solidFill>
                  <a:schemeClr val="tx1">
                    <a:lumMod val="50000"/>
                  </a:schemeClr>
                </a:solidFill>
              </a:rPr>
              <a:t>Requests storage for a pod</a:t>
            </a:r>
          </a:p>
          <a:p>
            <a:pPr marL="514350" indent="-285750">
              <a:buFont typeface="Arial" panose="020B0604020202020204" pitchFamily="34" charset="0"/>
              <a:buChar char="•"/>
            </a:pPr>
            <a:r>
              <a:rPr lang="en-US" dirty="0">
                <a:solidFill>
                  <a:schemeClr val="tx1">
                    <a:lumMod val="50000"/>
                  </a:schemeClr>
                </a:solidFill>
              </a:rPr>
              <a:t>k8s handles matching up a claim to a persistent volume</a:t>
            </a:r>
          </a:p>
          <a:p>
            <a:pPr marL="514350" indent="-285750">
              <a:buFont typeface="Arial" panose="020B0604020202020204" pitchFamily="34" charset="0"/>
              <a:buChar char="•"/>
            </a:pPr>
            <a:r>
              <a:rPr lang="en-US" dirty="0">
                <a:solidFill>
                  <a:schemeClr val="tx1">
                    <a:lumMod val="50000"/>
                  </a:schemeClr>
                </a:solidFill>
              </a:rPr>
              <a:t>Provides virtual storage abstracted from actual storage</a:t>
            </a:r>
          </a:p>
        </p:txBody>
      </p:sp>
      <p:sp>
        <p:nvSpPr>
          <p:cNvPr id="4" name="Slide Number Placeholder 3">
            <a:extLst>
              <a:ext uri="{FF2B5EF4-FFF2-40B4-BE49-F238E27FC236}">
                <a16:creationId xmlns:a16="http://schemas.microsoft.com/office/drawing/2014/main" id="{A58FE7D4-9D68-444E-813B-F26E2933A99B}"/>
              </a:ext>
            </a:extLst>
          </p:cNvPr>
          <p:cNvSpPr>
            <a:spLocks noGrp="1"/>
          </p:cNvSpPr>
          <p:nvPr>
            <p:ph type="sldNum" idx="12"/>
          </p:nvPr>
        </p:nvSpPr>
        <p:spPr/>
        <p:txBody>
          <a:bodyPr/>
          <a:lstStyle/>
          <a:p>
            <a:fld id="{00000000-1234-1234-1234-123412341234}" type="slidenum">
              <a:rPr lang="en-US" smtClean="0"/>
              <a:pPr/>
              <a:t>137</a:t>
            </a:fld>
            <a:endParaRPr lang="en-US"/>
          </a:p>
        </p:txBody>
      </p:sp>
    </p:spTree>
    <p:extLst>
      <p:ext uri="{BB962C8B-B14F-4D97-AF65-F5344CB8AC3E}">
        <p14:creationId xmlns:p14="http://schemas.microsoft.com/office/powerpoint/2010/main" val="173322379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5BB64-772F-6344-953F-BDD1023F676E}"/>
              </a:ext>
            </a:extLst>
          </p:cNvPr>
          <p:cNvSpPr>
            <a:spLocks noGrp="1"/>
          </p:cNvSpPr>
          <p:nvPr>
            <p:ph type="title"/>
          </p:nvPr>
        </p:nvSpPr>
        <p:spPr/>
        <p:txBody>
          <a:bodyPr/>
          <a:lstStyle/>
          <a:p>
            <a:r>
              <a:rPr lang="en-US" dirty="0"/>
              <a:t>Dynamic Provisioning</a:t>
            </a:r>
          </a:p>
        </p:txBody>
      </p:sp>
      <p:sp>
        <p:nvSpPr>
          <p:cNvPr id="3" name="Text Placeholder 2">
            <a:extLst>
              <a:ext uri="{FF2B5EF4-FFF2-40B4-BE49-F238E27FC236}">
                <a16:creationId xmlns:a16="http://schemas.microsoft.com/office/drawing/2014/main" id="{C69813D0-98B7-FA45-90D4-DEADB6DCBDD3}"/>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Static provisioning accomplished by explicitly creating persistent volume and then claim (k8s binds claim to volume)</a:t>
            </a:r>
          </a:p>
          <a:p>
            <a:pPr marL="514350" indent="-285750">
              <a:buFont typeface="Arial" panose="020B0604020202020204" pitchFamily="34" charset="0"/>
              <a:buChar char="•"/>
            </a:pPr>
            <a:r>
              <a:rPr lang="en-US" dirty="0">
                <a:solidFill>
                  <a:schemeClr val="tx1">
                    <a:lumMod val="50000"/>
                  </a:schemeClr>
                </a:solidFill>
              </a:rPr>
              <a:t>Dynamic provisioning supported as well</a:t>
            </a:r>
          </a:p>
          <a:p>
            <a:pPr marL="514350" indent="-285750">
              <a:buFont typeface="Arial" panose="020B0604020202020204" pitchFamily="34" charset="0"/>
              <a:buChar char="•"/>
            </a:pPr>
            <a:r>
              <a:rPr lang="en-US" dirty="0">
                <a:solidFill>
                  <a:schemeClr val="tx1">
                    <a:lumMod val="50000"/>
                  </a:schemeClr>
                </a:solidFill>
              </a:rPr>
              <a:t>You create the persistent volume claim and let persistent volume be created on demand by cluster</a:t>
            </a:r>
          </a:p>
          <a:p>
            <a:pPr marL="514350" indent="-285750">
              <a:buFont typeface="Arial" panose="020B0604020202020204" pitchFamily="34" charset="0"/>
              <a:buChar char="•"/>
            </a:pPr>
            <a:r>
              <a:rPr lang="en-US" dirty="0">
                <a:solidFill>
                  <a:schemeClr val="tx1">
                    <a:lumMod val="50000"/>
                  </a:schemeClr>
                </a:solidFill>
              </a:rPr>
              <a:t>Can leverage storage classes for defining and matching types of storage</a:t>
            </a:r>
          </a:p>
        </p:txBody>
      </p:sp>
      <p:sp>
        <p:nvSpPr>
          <p:cNvPr id="4" name="Slide Number Placeholder 3">
            <a:extLst>
              <a:ext uri="{FF2B5EF4-FFF2-40B4-BE49-F238E27FC236}">
                <a16:creationId xmlns:a16="http://schemas.microsoft.com/office/drawing/2014/main" id="{A58FE7D4-9D68-444E-813B-F26E2933A99B}"/>
              </a:ext>
            </a:extLst>
          </p:cNvPr>
          <p:cNvSpPr>
            <a:spLocks noGrp="1"/>
          </p:cNvSpPr>
          <p:nvPr>
            <p:ph type="sldNum" idx="12"/>
          </p:nvPr>
        </p:nvSpPr>
        <p:spPr/>
        <p:txBody>
          <a:bodyPr/>
          <a:lstStyle/>
          <a:p>
            <a:fld id="{00000000-1234-1234-1234-123412341234}" type="slidenum">
              <a:rPr lang="en-US" smtClean="0"/>
              <a:pPr/>
              <a:t>138</a:t>
            </a:fld>
            <a:endParaRPr lang="en-US"/>
          </a:p>
        </p:txBody>
      </p:sp>
    </p:spTree>
    <p:extLst>
      <p:ext uri="{BB962C8B-B14F-4D97-AF65-F5344CB8AC3E}">
        <p14:creationId xmlns:p14="http://schemas.microsoft.com/office/powerpoint/2010/main" val="180223513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5BB64-772F-6344-953F-BDD1023F676E}"/>
              </a:ext>
            </a:extLst>
          </p:cNvPr>
          <p:cNvSpPr>
            <a:spLocks noGrp="1"/>
          </p:cNvSpPr>
          <p:nvPr>
            <p:ph type="title"/>
          </p:nvPr>
        </p:nvSpPr>
        <p:spPr/>
        <p:txBody>
          <a:bodyPr/>
          <a:lstStyle/>
          <a:p>
            <a:r>
              <a:rPr lang="en-US" dirty="0"/>
              <a:t>Storage Classes</a:t>
            </a:r>
          </a:p>
        </p:txBody>
      </p:sp>
      <p:sp>
        <p:nvSpPr>
          <p:cNvPr id="3" name="Text Placeholder 2">
            <a:extLst>
              <a:ext uri="{FF2B5EF4-FFF2-40B4-BE49-F238E27FC236}">
                <a16:creationId xmlns:a16="http://schemas.microsoft.com/office/drawing/2014/main" id="{C69813D0-98B7-FA45-90D4-DEADB6DCBDD3}"/>
              </a:ext>
            </a:extLst>
          </p:cNvPr>
          <p:cNvSpPr>
            <a:spLocks noGrp="1"/>
          </p:cNvSpPr>
          <p:nvPr>
            <p:ph type="subTitle" idx="1"/>
          </p:nvPr>
        </p:nvSpPr>
        <p:spPr>
          <a:xfrm>
            <a:off x="613700" y="1256125"/>
            <a:ext cx="7625100" cy="3173100"/>
          </a:xfrm>
        </p:spPr>
        <p:txBody>
          <a:bodyPr/>
          <a:lstStyle/>
          <a:p>
            <a:r>
              <a:rPr lang="en-US" dirty="0"/>
              <a:t>Defined by three properties:</a:t>
            </a:r>
          </a:p>
          <a:p>
            <a:pPr lvl="1">
              <a:buFont typeface="Wingdings" panose="05000000000000000000" pitchFamily="2" charset="2"/>
              <a:buChar char="Ø"/>
            </a:pPr>
            <a:r>
              <a:rPr lang="en-US" dirty="0"/>
              <a:t>provisioner – component that creates persistent volumes on demand</a:t>
            </a:r>
          </a:p>
          <a:p>
            <a:pPr lvl="1">
              <a:buFont typeface="Wingdings" panose="05000000000000000000" pitchFamily="2" charset="2"/>
              <a:buChar char="Ø"/>
            </a:pPr>
            <a:r>
              <a:rPr lang="en-US" dirty="0" err="1"/>
              <a:t>reclaimPolicy</a:t>
            </a:r>
            <a:r>
              <a:rPr lang="en-US" dirty="0"/>
              <a:t> – what to do with dynamically created volumes when claim is deleted</a:t>
            </a:r>
          </a:p>
          <a:p>
            <a:pPr lvl="1">
              <a:buFont typeface="Wingdings" panose="05000000000000000000" pitchFamily="2" charset="2"/>
              <a:buChar char="Ø"/>
            </a:pPr>
            <a:r>
              <a:rPr lang="en-US" dirty="0" err="1"/>
              <a:t>volumeBindingMode</a:t>
            </a:r>
            <a:r>
              <a:rPr lang="en-US" dirty="0"/>
              <a:t> – eager vs. lazy binding/creation (at same time as claim creation or only when pod using the claim get created)</a:t>
            </a:r>
          </a:p>
          <a:p>
            <a:pPr marL="228600" indent="0"/>
            <a:br>
              <a:rPr lang="en-US" dirty="0"/>
            </a:br>
            <a:r>
              <a:rPr lang="en-US" dirty="0"/>
              <a:t>Also, able to create custom storage classes defined by same properties</a:t>
            </a:r>
          </a:p>
        </p:txBody>
      </p:sp>
      <p:sp>
        <p:nvSpPr>
          <p:cNvPr id="4" name="Slide Number Placeholder 3">
            <a:extLst>
              <a:ext uri="{FF2B5EF4-FFF2-40B4-BE49-F238E27FC236}">
                <a16:creationId xmlns:a16="http://schemas.microsoft.com/office/drawing/2014/main" id="{A58FE7D4-9D68-444E-813B-F26E2933A99B}"/>
              </a:ext>
            </a:extLst>
          </p:cNvPr>
          <p:cNvSpPr>
            <a:spLocks noGrp="1"/>
          </p:cNvSpPr>
          <p:nvPr>
            <p:ph type="sldNum" idx="12"/>
          </p:nvPr>
        </p:nvSpPr>
        <p:spPr/>
        <p:txBody>
          <a:bodyPr/>
          <a:lstStyle/>
          <a:p>
            <a:fld id="{00000000-1234-1234-1234-123412341234}" type="slidenum">
              <a:rPr lang="en-US" smtClean="0"/>
              <a:pPr/>
              <a:t>139</a:t>
            </a:fld>
            <a:endParaRPr lang="en-US"/>
          </a:p>
        </p:txBody>
      </p:sp>
    </p:spTree>
    <p:extLst>
      <p:ext uri="{BB962C8B-B14F-4D97-AF65-F5344CB8AC3E}">
        <p14:creationId xmlns:p14="http://schemas.microsoft.com/office/powerpoint/2010/main" val="2384825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Containers</a:t>
            </a:r>
            <a:endParaRPr dirty="0">
              <a:latin typeface="Helvetica Neue"/>
              <a:ea typeface="Helvetica Neue"/>
              <a:cs typeface="Helvetica Neue"/>
              <a:sym typeface="Helvetica Neue"/>
            </a:endParaRPr>
          </a:p>
        </p:txBody>
      </p:sp>
      <p:sp>
        <p:nvSpPr>
          <p:cNvPr id="158" name="Google Shape;158;p26"/>
          <p:cNvSpPr txBox="1">
            <a:spLocks noGrp="1"/>
          </p:cNvSpPr>
          <p:nvPr>
            <p:ph type="subTitle" idx="1"/>
          </p:nvPr>
        </p:nvSpPr>
        <p:spPr>
          <a:xfrm>
            <a:off x="613700" y="1256125"/>
            <a:ext cx="7625100" cy="3173100"/>
          </a:xfrm>
          <a:prstGeom prst="rect">
            <a:avLst/>
          </a:prstGeom>
          <a:noFill/>
          <a:ln>
            <a:noFill/>
          </a:ln>
        </p:spPr>
        <p:txBody>
          <a:bodyPr spcFirstLastPara="1" wrap="square" lIns="67500" tIns="35100" rIns="68569" bIns="34275" anchor="t" anchorCtr="0">
            <a:noAutofit/>
          </a:bodyPr>
          <a:lstStyle/>
          <a:p>
            <a:pPr>
              <a:spcBef>
                <a:spcPts val="0"/>
              </a:spcBef>
              <a:buFont typeface="Arial" panose="020B0604020202020204" pitchFamily="34" charset="0"/>
              <a:buChar char="•"/>
            </a:pPr>
            <a:r>
              <a:rPr lang="en-US" dirty="0">
                <a:solidFill>
                  <a:schemeClr val="tx1">
                    <a:lumMod val="50000"/>
                  </a:schemeClr>
                </a:solidFill>
              </a:rPr>
              <a:t>A platform (e.g., Docker) running on a system can be used to dynamically create containers (executable instances of the app) from the defined image</a:t>
            </a:r>
          </a:p>
          <a:p>
            <a:pPr>
              <a:spcBef>
                <a:spcPts val="0"/>
              </a:spcBef>
              <a:buFont typeface="Arial" panose="020B0604020202020204" pitchFamily="34" charset="0"/>
              <a:buChar char="•"/>
            </a:pPr>
            <a:r>
              <a:rPr lang="en-US" dirty="0">
                <a:solidFill>
                  <a:schemeClr val="tx1">
                    <a:lumMod val="50000"/>
                  </a:schemeClr>
                </a:solidFill>
              </a:rPr>
              <a:t>Typically, much, much smaller than a VM which makes them lightweight, quickly deployable and quick to “boot up”</a:t>
            </a:r>
          </a:p>
          <a:p>
            <a:pPr>
              <a:spcBef>
                <a:spcPts val="0"/>
              </a:spcBef>
              <a:buFont typeface="Arial" panose="020B0604020202020204" pitchFamily="34" charset="0"/>
              <a:buChar char="•"/>
            </a:pPr>
            <a:r>
              <a:rPr lang="en-US" dirty="0">
                <a:solidFill>
                  <a:schemeClr val="tx1">
                    <a:lumMod val="50000"/>
                  </a:schemeClr>
                </a:solidFill>
              </a:rPr>
              <a:t>An orchestration engine (e.g., Kubernetes) might be used to coordinate multiple instances of the same container (or a “pod” of containers) to enable the servicing of more concurrent requests (scalability) </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14</a:t>
            </a:fld>
            <a:endParaRPr/>
          </a:p>
        </p:txBody>
      </p:sp>
    </p:spTree>
    <p:extLst>
      <p:ext uri="{BB962C8B-B14F-4D97-AF65-F5344CB8AC3E}">
        <p14:creationId xmlns:p14="http://schemas.microsoft.com/office/powerpoint/2010/main" val="196024042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5C16-AFC7-F34F-9416-A71AB7DDEA7D}"/>
              </a:ext>
            </a:extLst>
          </p:cNvPr>
          <p:cNvSpPr>
            <a:spLocks noGrp="1"/>
          </p:cNvSpPr>
          <p:nvPr>
            <p:ph type="title"/>
          </p:nvPr>
        </p:nvSpPr>
        <p:spPr/>
        <p:txBody>
          <a:bodyPr/>
          <a:lstStyle/>
          <a:p>
            <a:r>
              <a:rPr lang="en-US" dirty="0"/>
              <a:t>Lab 07</a:t>
            </a:r>
          </a:p>
        </p:txBody>
      </p:sp>
      <p:sp>
        <p:nvSpPr>
          <p:cNvPr id="4" name="Slide Number Placeholder 3">
            <a:extLst>
              <a:ext uri="{FF2B5EF4-FFF2-40B4-BE49-F238E27FC236}">
                <a16:creationId xmlns:a16="http://schemas.microsoft.com/office/drawing/2014/main" id="{B5104B3D-3614-D640-965C-8D8AB9FCC5EE}"/>
              </a:ext>
            </a:extLst>
          </p:cNvPr>
          <p:cNvSpPr>
            <a:spLocks noGrp="1"/>
          </p:cNvSpPr>
          <p:nvPr>
            <p:ph type="sldNum" idx="12"/>
          </p:nvPr>
        </p:nvSpPr>
        <p:spPr/>
        <p:txBody>
          <a:bodyPr/>
          <a:lstStyle/>
          <a:p>
            <a:fld id="{00000000-1234-1234-1234-123412341234}" type="slidenum">
              <a:rPr lang="en-US" smtClean="0"/>
              <a:pPr/>
              <a:t>140</a:t>
            </a:fld>
            <a:endParaRPr lang="en-US"/>
          </a:p>
        </p:txBody>
      </p:sp>
    </p:spTree>
    <p:extLst>
      <p:ext uri="{BB962C8B-B14F-4D97-AF65-F5344CB8AC3E}">
        <p14:creationId xmlns:p14="http://schemas.microsoft.com/office/powerpoint/2010/main" val="28595085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5BB64-772F-6344-953F-BDD1023F676E}"/>
              </a:ext>
            </a:extLst>
          </p:cNvPr>
          <p:cNvSpPr>
            <a:spLocks noGrp="1"/>
          </p:cNvSpPr>
          <p:nvPr>
            <p:ph type="title"/>
          </p:nvPr>
        </p:nvSpPr>
        <p:spPr/>
        <p:txBody>
          <a:bodyPr/>
          <a:lstStyle/>
          <a:p>
            <a:r>
              <a:rPr lang="en-US" dirty="0"/>
              <a:t>Scaling k8s</a:t>
            </a:r>
          </a:p>
        </p:txBody>
      </p:sp>
      <p:sp>
        <p:nvSpPr>
          <p:cNvPr id="4" name="Slide Number Placeholder 3">
            <a:extLst>
              <a:ext uri="{FF2B5EF4-FFF2-40B4-BE49-F238E27FC236}">
                <a16:creationId xmlns:a16="http://schemas.microsoft.com/office/drawing/2014/main" id="{A58FE7D4-9D68-444E-813B-F26E2933A99B}"/>
              </a:ext>
            </a:extLst>
          </p:cNvPr>
          <p:cNvSpPr>
            <a:spLocks noGrp="1"/>
          </p:cNvSpPr>
          <p:nvPr>
            <p:ph type="sldNum" idx="12"/>
          </p:nvPr>
        </p:nvSpPr>
        <p:spPr/>
        <p:txBody>
          <a:bodyPr/>
          <a:lstStyle/>
          <a:p>
            <a:fld id="{00000000-1234-1234-1234-123412341234}" type="slidenum">
              <a:rPr lang="en-US" smtClean="0"/>
              <a:pPr/>
              <a:t>141</a:t>
            </a:fld>
            <a:endParaRPr lang="en-US"/>
          </a:p>
        </p:txBody>
      </p:sp>
      <p:sp>
        <p:nvSpPr>
          <p:cNvPr id="5" name="Rectangle: Rounded Corners 4">
            <a:extLst>
              <a:ext uri="{FF2B5EF4-FFF2-40B4-BE49-F238E27FC236}">
                <a16:creationId xmlns:a16="http://schemas.microsoft.com/office/drawing/2014/main" id="{B55002C0-A33A-473C-8BA0-B3ECC4E9FED3}"/>
              </a:ext>
            </a:extLst>
          </p:cNvPr>
          <p:cNvSpPr/>
          <p:nvPr/>
        </p:nvSpPr>
        <p:spPr>
          <a:xfrm>
            <a:off x="396397" y="2356528"/>
            <a:ext cx="1656134" cy="681038"/>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050" b="1" dirty="0">
                <a:solidFill>
                  <a:schemeClr val="bg1"/>
                </a:solidFill>
              </a:rPr>
              <a:t>Deployments</a:t>
            </a:r>
          </a:p>
        </p:txBody>
      </p:sp>
      <p:sp>
        <p:nvSpPr>
          <p:cNvPr id="6" name="Rectangle: Rounded Corners 5">
            <a:extLst>
              <a:ext uri="{FF2B5EF4-FFF2-40B4-BE49-F238E27FC236}">
                <a16:creationId xmlns:a16="http://schemas.microsoft.com/office/drawing/2014/main" id="{80D89125-F397-420D-9CA4-B1C085C8C051}"/>
              </a:ext>
            </a:extLst>
          </p:cNvPr>
          <p:cNvSpPr/>
          <p:nvPr/>
        </p:nvSpPr>
        <p:spPr>
          <a:xfrm>
            <a:off x="2639840" y="2356528"/>
            <a:ext cx="1656134" cy="681038"/>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050" b="1" dirty="0" err="1">
                <a:solidFill>
                  <a:schemeClr val="bg1"/>
                </a:solidFill>
              </a:rPr>
              <a:t>ReplicaSets</a:t>
            </a:r>
            <a:endParaRPr lang="en-US" sz="1050" b="1" dirty="0">
              <a:solidFill>
                <a:schemeClr val="bg1"/>
              </a:solidFill>
            </a:endParaRPr>
          </a:p>
        </p:txBody>
      </p:sp>
      <p:sp>
        <p:nvSpPr>
          <p:cNvPr id="7" name="Rectangle: Rounded Corners 6">
            <a:extLst>
              <a:ext uri="{FF2B5EF4-FFF2-40B4-BE49-F238E27FC236}">
                <a16:creationId xmlns:a16="http://schemas.microsoft.com/office/drawing/2014/main" id="{ABA9718A-89E3-4B8A-AC85-E737A557BDA5}"/>
              </a:ext>
            </a:extLst>
          </p:cNvPr>
          <p:cNvSpPr/>
          <p:nvPr/>
        </p:nvSpPr>
        <p:spPr>
          <a:xfrm>
            <a:off x="4883284" y="2356528"/>
            <a:ext cx="1656134" cy="681038"/>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050" b="1" dirty="0">
                <a:solidFill>
                  <a:schemeClr val="bg1"/>
                </a:solidFill>
              </a:rPr>
              <a:t>Pods</a:t>
            </a:r>
          </a:p>
        </p:txBody>
      </p:sp>
      <p:sp>
        <p:nvSpPr>
          <p:cNvPr id="8" name="Rectangle: Rounded Corners 7">
            <a:extLst>
              <a:ext uri="{FF2B5EF4-FFF2-40B4-BE49-F238E27FC236}">
                <a16:creationId xmlns:a16="http://schemas.microsoft.com/office/drawing/2014/main" id="{7A2E5A68-065B-41E2-ABF2-9B08450435F9}"/>
              </a:ext>
            </a:extLst>
          </p:cNvPr>
          <p:cNvSpPr/>
          <p:nvPr/>
        </p:nvSpPr>
        <p:spPr>
          <a:xfrm>
            <a:off x="7126729" y="2356528"/>
            <a:ext cx="1656134" cy="681038"/>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050" b="1" dirty="0">
                <a:solidFill>
                  <a:schemeClr val="bg1"/>
                </a:solidFill>
              </a:rPr>
              <a:t>Containers</a:t>
            </a:r>
          </a:p>
        </p:txBody>
      </p:sp>
      <p:cxnSp>
        <p:nvCxnSpPr>
          <p:cNvPr id="12" name="Connector: Elbow 11">
            <a:extLst>
              <a:ext uri="{FF2B5EF4-FFF2-40B4-BE49-F238E27FC236}">
                <a16:creationId xmlns:a16="http://schemas.microsoft.com/office/drawing/2014/main" id="{6D0388AE-B524-4B99-9642-1B18E57D1106}"/>
              </a:ext>
            </a:extLst>
          </p:cNvPr>
          <p:cNvCxnSpPr>
            <a:stCxn id="5" idx="0"/>
            <a:endCxn id="6" idx="0"/>
          </p:cNvCxnSpPr>
          <p:nvPr/>
        </p:nvCxnSpPr>
        <p:spPr>
          <a:xfrm rot="5400000" flipH="1" flipV="1">
            <a:off x="2346185" y="1234806"/>
            <a:ext cx="9525" cy="2243444"/>
          </a:xfrm>
          <a:prstGeom prst="bentConnector3">
            <a:avLst>
              <a:gd name="adj1" fmla="val 4863827"/>
            </a:avLst>
          </a:prstGeom>
          <a:ln>
            <a:tailEnd type="triangle"/>
          </a:ln>
        </p:spPr>
        <p:style>
          <a:lnRef idx="2">
            <a:schemeClr val="dk1"/>
          </a:lnRef>
          <a:fillRef idx="0">
            <a:schemeClr val="dk1"/>
          </a:fillRef>
          <a:effectRef idx="1">
            <a:schemeClr val="dk1"/>
          </a:effectRef>
          <a:fontRef idx="minor">
            <a:schemeClr val="tx1"/>
          </a:fontRef>
        </p:style>
      </p:cxnSp>
      <p:cxnSp>
        <p:nvCxnSpPr>
          <p:cNvPr id="14" name="Connector: Elbow 13">
            <a:extLst>
              <a:ext uri="{FF2B5EF4-FFF2-40B4-BE49-F238E27FC236}">
                <a16:creationId xmlns:a16="http://schemas.microsoft.com/office/drawing/2014/main" id="{918E9C9A-122F-463E-BEAA-850061DB5FC2}"/>
              </a:ext>
            </a:extLst>
          </p:cNvPr>
          <p:cNvCxnSpPr/>
          <p:nvPr/>
        </p:nvCxnSpPr>
        <p:spPr>
          <a:xfrm rot="5400000" flipH="1" flipV="1">
            <a:off x="6828311" y="1225281"/>
            <a:ext cx="9525" cy="2243444"/>
          </a:xfrm>
          <a:prstGeom prst="bentConnector3">
            <a:avLst>
              <a:gd name="adj1" fmla="val 4863827"/>
            </a:avLst>
          </a:prstGeom>
          <a:ln>
            <a:tailEnd type="triangle"/>
          </a:ln>
        </p:spPr>
        <p:style>
          <a:lnRef idx="2">
            <a:schemeClr val="dk1"/>
          </a:lnRef>
          <a:fillRef idx="0">
            <a:schemeClr val="dk1"/>
          </a:fillRef>
          <a:effectRef idx="1">
            <a:schemeClr val="dk1"/>
          </a:effectRef>
          <a:fontRef idx="minor">
            <a:schemeClr val="tx1"/>
          </a:fontRef>
        </p:style>
      </p:cxnSp>
      <p:cxnSp>
        <p:nvCxnSpPr>
          <p:cNvPr id="15" name="Connector: Elbow 14">
            <a:extLst>
              <a:ext uri="{FF2B5EF4-FFF2-40B4-BE49-F238E27FC236}">
                <a16:creationId xmlns:a16="http://schemas.microsoft.com/office/drawing/2014/main" id="{09E57955-684B-4C83-906D-C79EB6292342}"/>
              </a:ext>
            </a:extLst>
          </p:cNvPr>
          <p:cNvCxnSpPr>
            <a:cxnSpLocks/>
          </p:cNvCxnSpPr>
          <p:nvPr/>
        </p:nvCxnSpPr>
        <p:spPr>
          <a:xfrm rot="16200000" flipH="1" flipV="1">
            <a:off x="4589629" y="1925368"/>
            <a:ext cx="9525" cy="2243444"/>
          </a:xfrm>
          <a:prstGeom prst="bentConnector3">
            <a:avLst>
              <a:gd name="adj1" fmla="val 4863827"/>
            </a:avLst>
          </a:prstGeom>
          <a:ln>
            <a:headEnd type="triangle"/>
            <a:tailEnd type="none"/>
          </a:ln>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id="{3B5C5D46-0DA4-4C08-8C5D-CE1EF7AD8921}"/>
              </a:ext>
            </a:extLst>
          </p:cNvPr>
          <p:cNvSpPr txBox="1"/>
          <p:nvPr/>
        </p:nvSpPr>
        <p:spPr>
          <a:xfrm>
            <a:off x="1894963" y="1576395"/>
            <a:ext cx="911969" cy="253916"/>
          </a:xfrm>
          <a:prstGeom prst="rect">
            <a:avLst/>
          </a:prstGeom>
          <a:noFill/>
        </p:spPr>
        <p:txBody>
          <a:bodyPr wrap="square" rtlCol="0">
            <a:spAutoFit/>
          </a:bodyPr>
          <a:lstStyle/>
          <a:p>
            <a:pPr algn="ctr"/>
            <a:r>
              <a:rPr lang="en-US" sz="1050" dirty="0"/>
              <a:t>Manage</a:t>
            </a:r>
          </a:p>
        </p:txBody>
      </p:sp>
      <p:sp>
        <p:nvSpPr>
          <p:cNvPr id="17" name="TextBox 16">
            <a:extLst>
              <a:ext uri="{FF2B5EF4-FFF2-40B4-BE49-F238E27FC236}">
                <a16:creationId xmlns:a16="http://schemas.microsoft.com/office/drawing/2014/main" id="{3AB0E8AC-BE34-4854-BEC6-8CCFD8581B27}"/>
              </a:ext>
            </a:extLst>
          </p:cNvPr>
          <p:cNvSpPr txBox="1"/>
          <p:nvPr/>
        </p:nvSpPr>
        <p:spPr>
          <a:xfrm>
            <a:off x="6377089" y="1576395"/>
            <a:ext cx="911969" cy="253916"/>
          </a:xfrm>
          <a:prstGeom prst="rect">
            <a:avLst/>
          </a:prstGeom>
          <a:noFill/>
        </p:spPr>
        <p:txBody>
          <a:bodyPr wrap="square" rtlCol="0">
            <a:spAutoFit/>
          </a:bodyPr>
          <a:lstStyle/>
          <a:p>
            <a:pPr algn="ctr"/>
            <a:r>
              <a:rPr lang="en-US" sz="1050" dirty="0"/>
              <a:t>Manage</a:t>
            </a:r>
          </a:p>
        </p:txBody>
      </p:sp>
      <p:sp>
        <p:nvSpPr>
          <p:cNvPr id="18" name="TextBox 17">
            <a:extLst>
              <a:ext uri="{FF2B5EF4-FFF2-40B4-BE49-F238E27FC236}">
                <a16:creationId xmlns:a16="http://schemas.microsoft.com/office/drawing/2014/main" id="{BD4620D8-4288-4CDE-BB79-68F264979A5A}"/>
              </a:ext>
            </a:extLst>
          </p:cNvPr>
          <p:cNvSpPr txBox="1"/>
          <p:nvPr/>
        </p:nvSpPr>
        <p:spPr>
          <a:xfrm>
            <a:off x="4138407" y="3602180"/>
            <a:ext cx="911969" cy="253916"/>
          </a:xfrm>
          <a:prstGeom prst="rect">
            <a:avLst/>
          </a:prstGeom>
          <a:noFill/>
        </p:spPr>
        <p:txBody>
          <a:bodyPr wrap="square" rtlCol="0">
            <a:spAutoFit/>
          </a:bodyPr>
          <a:lstStyle/>
          <a:p>
            <a:pPr algn="ctr"/>
            <a:r>
              <a:rPr lang="en-US" sz="1050" dirty="0"/>
              <a:t>Manage</a:t>
            </a:r>
          </a:p>
        </p:txBody>
      </p:sp>
    </p:spTree>
    <p:extLst>
      <p:ext uri="{BB962C8B-B14F-4D97-AF65-F5344CB8AC3E}">
        <p14:creationId xmlns:p14="http://schemas.microsoft.com/office/powerpoint/2010/main" val="414037661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5BB64-772F-6344-953F-BDD1023F676E}"/>
              </a:ext>
            </a:extLst>
          </p:cNvPr>
          <p:cNvSpPr>
            <a:spLocks noGrp="1"/>
          </p:cNvSpPr>
          <p:nvPr>
            <p:ph type="title"/>
          </p:nvPr>
        </p:nvSpPr>
        <p:spPr/>
        <p:txBody>
          <a:bodyPr/>
          <a:lstStyle/>
          <a:p>
            <a:r>
              <a:rPr lang="en-US" dirty="0" err="1"/>
              <a:t>ReplicaSets</a:t>
            </a:r>
            <a:endParaRPr lang="en-US" dirty="0"/>
          </a:p>
        </p:txBody>
      </p:sp>
      <p:sp>
        <p:nvSpPr>
          <p:cNvPr id="3" name="Text Placeholder 2">
            <a:extLst>
              <a:ext uri="{FF2B5EF4-FFF2-40B4-BE49-F238E27FC236}">
                <a16:creationId xmlns:a16="http://schemas.microsoft.com/office/drawing/2014/main" id="{C69813D0-98B7-FA45-90D4-DEADB6DCBDD3}"/>
              </a:ext>
            </a:extLst>
          </p:cNvPr>
          <p:cNvSpPr>
            <a:spLocks noGrp="1"/>
          </p:cNvSpPr>
          <p:nvPr>
            <p:ph type="subTitle" idx="1"/>
          </p:nvPr>
        </p:nvSpPr>
        <p:spPr>
          <a:xfrm>
            <a:off x="613700" y="1249784"/>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Can be created directly as an object in k8s</a:t>
            </a:r>
          </a:p>
          <a:p>
            <a:pPr marL="514350" indent="-285750">
              <a:buFont typeface="Arial" panose="020B0604020202020204" pitchFamily="34" charset="0"/>
              <a:buChar char="•"/>
            </a:pPr>
            <a:r>
              <a:rPr lang="en-US" dirty="0">
                <a:solidFill>
                  <a:schemeClr val="tx1">
                    <a:lumMod val="50000"/>
                  </a:schemeClr>
                </a:solidFill>
              </a:rPr>
              <a:t>However, better practice would be to create/manage through deployments</a:t>
            </a:r>
          </a:p>
          <a:p>
            <a:pPr marL="514350" indent="-285750">
              <a:buFont typeface="Arial" panose="020B0604020202020204" pitchFamily="34" charset="0"/>
              <a:buChar char="•"/>
            </a:pPr>
            <a:r>
              <a:rPr lang="en-US" dirty="0">
                <a:solidFill>
                  <a:schemeClr val="tx1">
                    <a:lumMod val="50000"/>
                  </a:schemeClr>
                </a:solidFill>
              </a:rPr>
              <a:t>`replicas` property in pod spec in deployment can be used to build out multiple replicas for a pod config</a:t>
            </a:r>
          </a:p>
          <a:p>
            <a:pPr marL="514350" indent="-285750">
              <a:buFont typeface="Arial" panose="020B0604020202020204" pitchFamily="34" charset="0"/>
              <a:buChar char="•"/>
            </a:pPr>
            <a:r>
              <a:rPr lang="en-US" dirty="0">
                <a:solidFill>
                  <a:schemeClr val="tx1">
                    <a:lumMod val="50000"/>
                  </a:schemeClr>
                </a:solidFill>
              </a:rPr>
              <a:t>If not included, defaults to 1</a:t>
            </a:r>
          </a:p>
        </p:txBody>
      </p:sp>
      <p:sp>
        <p:nvSpPr>
          <p:cNvPr id="4" name="Slide Number Placeholder 3">
            <a:extLst>
              <a:ext uri="{FF2B5EF4-FFF2-40B4-BE49-F238E27FC236}">
                <a16:creationId xmlns:a16="http://schemas.microsoft.com/office/drawing/2014/main" id="{A58FE7D4-9D68-444E-813B-F26E2933A99B}"/>
              </a:ext>
            </a:extLst>
          </p:cNvPr>
          <p:cNvSpPr>
            <a:spLocks noGrp="1"/>
          </p:cNvSpPr>
          <p:nvPr>
            <p:ph type="sldNum" idx="12"/>
          </p:nvPr>
        </p:nvSpPr>
        <p:spPr/>
        <p:txBody>
          <a:bodyPr/>
          <a:lstStyle/>
          <a:p>
            <a:fld id="{00000000-1234-1234-1234-123412341234}" type="slidenum">
              <a:rPr lang="en-US" smtClean="0"/>
              <a:pPr/>
              <a:t>142</a:t>
            </a:fld>
            <a:endParaRPr lang="en-US"/>
          </a:p>
        </p:txBody>
      </p:sp>
    </p:spTree>
    <p:extLst>
      <p:ext uri="{BB962C8B-B14F-4D97-AF65-F5344CB8AC3E}">
        <p14:creationId xmlns:p14="http://schemas.microsoft.com/office/powerpoint/2010/main" val="38688780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5BB64-772F-6344-953F-BDD1023F676E}"/>
              </a:ext>
            </a:extLst>
          </p:cNvPr>
          <p:cNvSpPr>
            <a:spLocks noGrp="1"/>
          </p:cNvSpPr>
          <p:nvPr>
            <p:ph type="title"/>
          </p:nvPr>
        </p:nvSpPr>
        <p:spPr/>
        <p:txBody>
          <a:bodyPr/>
          <a:lstStyle/>
          <a:p>
            <a:r>
              <a:rPr lang="en-US" dirty="0"/>
              <a:t>Setting Limits in Deployments</a:t>
            </a:r>
          </a:p>
        </p:txBody>
      </p:sp>
      <p:sp>
        <p:nvSpPr>
          <p:cNvPr id="3" name="Text Placeholder 2">
            <a:extLst>
              <a:ext uri="{FF2B5EF4-FFF2-40B4-BE49-F238E27FC236}">
                <a16:creationId xmlns:a16="http://schemas.microsoft.com/office/drawing/2014/main" id="{C69813D0-98B7-FA45-90D4-DEADB6DCBDD3}"/>
              </a:ext>
            </a:extLst>
          </p:cNvPr>
          <p:cNvSpPr>
            <a:spLocks noGrp="1"/>
          </p:cNvSpPr>
          <p:nvPr>
            <p:ph type="subTitle" idx="1"/>
          </p:nvPr>
        </p:nvSpPr>
        <p:spPr>
          <a:xfrm>
            <a:off x="613700" y="1249784"/>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When defining pod spec in deployment, can use limits to manage</a:t>
            </a:r>
          </a:p>
          <a:p>
            <a:pPr marL="514350" indent="-285750">
              <a:buFont typeface="Arial" panose="020B0604020202020204" pitchFamily="34" charset="0"/>
              <a:buChar char="•"/>
            </a:pPr>
            <a:r>
              <a:rPr lang="en-US" dirty="0">
                <a:solidFill>
                  <a:schemeClr val="tx1">
                    <a:lumMod val="50000"/>
                  </a:schemeClr>
                </a:solidFill>
              </a:rPr>
              <a:t>`resources` attribute defines compute resource requirements for pod</a:t>
            </a:r>
          </a:p>
          <a:p>
            <a:pPr marL="514350" indent="-285750">
              <a:buFont typeface="Arial" panose="020B0604020202020204" pitchFamily="34" charset="0"/>
              <a:buChar char="•"/>
            </a:pPr>
            <a:r>
              <a:rPr lang="en-US" dirty="0">
                <a:solidFill>
                  <a:schemeClr val="tx1">
                    <a:lumMod val="50000"/>
                  </a:schemeClr>
                </a:solidFill>
              </a:rPr>
              <a:t>`limits` can be used to apply limits (e.g., in amount of memory and </a:t>
            </a:r>
            <a:r>
              <a:rPr lang="en-US" dirty="0" err="1">
                <a:solidFill>
                  <a:schemeClr val="tx1">
                    <a:lumMod val="50000"/>
                  </a:schemeClr>
                </a:solidFill>
              </a:rPr>
              <a:t>cpu</a:t>
            </a:r>
            <a:r>
              <a:rPr lang="en-US" dirty="0">
                <a:solidFill>
                  <a:schemeClr val="tx1">
                    <a:lumMod val="50000"/>
                  </a:schemeClr>
                </a:solidFill>
              </a:rPr>
              <a:t>)</a:t>
            </a:r>
          </a:p>
          <a:p>
            <a:pPr marL="514350" indent="-285750">
              <a:buFont typeface="Arial" panose="020B0604020202020204" pitchFamily="34" charset="0"/>
              <a:buChar char="•"/>
            </a:pPr>
            <a:r>
              <a:rPr lang="en-US" dirty="0">
                <a:solidFill>
                  <a:schemeClr val="tx1">
                    <a:lumMod val="50000"/>
                  </a:schemeClr>
                </a:solidFill>
              </a:rPr>
              <a:t>Usually better to optimize once running vs. prematurely optimizing</a:t>
            </a:r>
          </a:p>
          <a:p>
            <a:pPr marL="514350" indent="-285750">
              <a:buFont typeface="Arial" panose="020B0604020202020204" pitchFamily="34" charset="0"/>
              <a:buChar char="•"/>
            </a:pPr>
            <a:r>
              <a:rPr lang="en-US" dirty="0">
                <a:solidFill>
                  <a:schemeClr val="tx1">
                    <a:lumMod val="50000"/>
                  </a:schemeClr>
                </a:solidFill>
              </a:rPr>
              <a:t>Target environment when running will help determine correct settings</a:t>
            </a:r>
          </a:p>
        </p:txBody>
      </p:sp>
      <p:sp>
        <p:nvSpPr>
          <p:cNvPr id="4" name="Slide Number Placeholder 3">
            <a:extLst>
              <a:ext uri="{FF2B5EF4-FFF2-40B4-BE49-F238E27FC236}">
                <a16:creationId xmlns:a16="http://schemas.microsoft.com/office/drawing/2014/main" id="{A58FE7D4-9D68-444E-813B-F26E2933A99B}"/>
              </a:ext>
            </a:extLst>
          </p:cNvPr>
          <p:cNvSpPr>
            <a:spLocks noGrp="1"/>
          </p:cNvSpPr>
          <p:nvPr>
            <p:ph type="sldNum" idx="12"/>
          </p:nvPr>
        </p:nvSpPr>
        <p:spPr/>
        <p:txBody>
          <a:bodyPr/>
          <a:lstStyle/>
          <a:p>
            <a:fld id="{00000000-1234-1234-1234-123412341234}" type="slidenum">
              <a:rPr lang="en-US" smtClean="0"/>
              <a:pPr/>
              <a:t>143</a:t>
            </a:fld>
            <a:endParaRPr lang="en-US"/>
          </a:p>
        </p:txBody>
      </p:sp>
    </p:spTree>
    <p:extLst>
      <p:ext uri="{BB962C8B-B14F-4D97-AF65-F5344CB8AC3E}">
        <p14:creationId xmlns:p14="http://schemas.microsoft.com/office/powerpoint/2010/main" val="384736530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5BB64-772F-6344-953F-BDD1023F676E}"/>
              </a:ext>
            </a:extLst>
          </p:cNvPr>
          <p:cNvSpPr>
            <a:spLocks noGrp="1"/>
          </p:cNvSpPr>
          <p:nvPr>
            <p:ph type="title"/>
          </p:nvPr>
        </p:nvSpPr>
        <p:spPr/>
        <p:txBody>
          <a:bodyPr/>
          <a:lstStyle/>
          <a:p>
            <a:r>
              <a:rPr lang="en-US" dirty="0" err="1"/>
              <a:t>DaemonSets</a:t>
            </a:r>
            <a:endParaRPr lang="en-US" dirty="0"/>
          </a:p>
        </p:txBody>
      </p:sp>
      <p:sp>
        <p:nvSpPr>
          <p:cNvPr id="3" name="Text Placeholder 2">
            <a:extLst>
              <a:ext uri="{FF2B5EF4-FFF2-40B4-BE49-F238E27FC236}">
                <a16:creationId xmlns:a16="http://schemas.microsoft.com/office/drawing/2014/main" id="{C69813D0-98B7-FA45-90D4-DEADB6DCBDD3}"/>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daemon is usually a system process that runs constantly as single instance</a:t>
            </a:r>
          </a:p>
          <a:p>
            <a:pPr marL="514350" indent="-285750">
              <a:buFont typeface="Arial" panose="020B0604020202020204" pitchFamily="34" charset="0"/>
              <a:buChar char="•"/>
            </a:pPr>
            <a:r>
              <a:rPr lang="en-US" dirty="0">
                <a:solidFill>
                  <a:schemeClr val="tx1">
                    <a:lumMod val="50000"/>
                  </a:schemeClr>
                </a:solidFill>
              </a:rPr>
              <a:t>In k8s, </a:t>
            </a:r>
            <a:r>
              <a:rPr lang="en-US" dirty="0" err="1">
                <a:solidFill>
                  <a:schemeClr val="tx1">
                    <a:lumMod val="50000"/>
                  </a:schemeClr>
                </a:solidFill>
              </a:rPr>
              <a:t>DaemonSet</a:t>
            </a:r>
            <a:r>
              <a:rPr lang="en-US" dirty="0">
                <a:solidFill>
                  <a:schemeClr val="tx1">
                    <a:lumMod val="50000"/>
                  </a:schemeClr>
                </a:solidFill>
              </a:rPr>
              <a:t> runs single replica of a specific pod on every node in cluster</a:t>
            </a:r>
          </a:p>
          <a:p>
            <a:pPr marL="514350" indent="-285750">
              <a:buFont typeface="Arial" panose="020B0604020202020204" pitchFamily="34" charset="0"/>
              <a:buChar char="•"/>
            </a:pPr>
            <a:r>
              <a:rPr lang="en-US" dirty="0">
                <a:solidFill>
                  <a:schemeClr val="tx1">
                    <a:lumMod val="50000"/>
                  </a:schemeClr>
                </a:solidFill>
              </a:rPr>
              <a:t>Usually used for infrastructure-level concerns:</a:t>
            </a:r>
          </a:p>
          <a:p>
            <a:pPr lvl="1">
              <a:buFont typeface="Wingdings" panose="05000000000000000000" pitchFamily="2" charset="2"/>
              <a:buChar char="Ø"/>
            </a:pPr>
            <a:r>
              <a:rPr lang="en-US" dirty="0">
                <a:solidFill>
                  <a:schemeClr val="tx1">
                    <a:lumMod val="50000"/>
                  </a:schemeClr>
                </a:solidFill>
              </a:rPr>
              <a:t>Logging/central data collection</a:t>
            </a:r>
          </a:p>
          <a:p>
            <a:pPr lvl="1">
              <a:buFont typeface="Wingdings" panose="05000000000000000000" pitchFamily="2" charset="2"/>
              <a:buChar char="Ø"/>
            </a:pPr>
            <a:r>
              <a:rPr lang="en-US" dirty="0">
                <a:solidFill>
                  <a:schemeClr val="tx1">
                    <a:lumMod val="50000"/>
                  </a:schemeClr>
                </a:solidFill>
              </a:rPr>
              <a:t>High availability for a reverse proxy running in cluster</a:t>
            </a:r>
          </a:p>
          <a:p>
            <a:pPr marL="514350" indent="-285750">
              <a:buFont typeface="Arial" panose="020B0604020202020204" pitchFamily="34" charset="0"/>
              <a:buChar char="•"/>
            </a:pPr>
            <a:r>
              <a:rPr lang="en-US" dirty="0">
                <a:solidFill>
                  <a:schemeClr val="tx1">
                    <a:lumMod val="50000"/>
                  </a:schemeClr>
                </a:solidFill>
              </a:rPr>
              <a:t>Looks similar to other controllers (e.g., Deployment) but no replica count</a:t>
            </a:r>
          </a:p>
        </p:txBody>
      </p:sp>
      <p:sp>
        <p:nvSpPr>
          <p:cNvPr id="4" name="Slide Number Placeholder 3">
            <a:extLst>
              <a:ext uri="{FF2B5EF4-FFF2-40B4-BE49-F238E27FC236}">
                <a16:creationId xmlns:a16="http://schemas.microsoft.com/office/drawing/2014/main" id="{A58FE7D4-9D68-444E-813B-F26E2933A99B}"/>
              </a:ext>
            </a:extLst>
          </p:cNvPr>
          <p:cNvSpPr>
            <a:spLocks noGrp="1"/>
          </p:cNvSpPr>
          <p:nvPr>
            <p:ph type="sldNum" idx="12"/>
          </p:nvPr>
        </p:nvSpPr>
        <p:spPr/>
        <p:txBody>
          <a:bodyPr/>
          <a:lstStyle/>
          <a:p>
            <a:fld id="{00000000-1234-1234-1234-123412341234}" type="slidenum">
              <a:rPr lang="en-US" smtClean="0"/>
              <a:pPr/>
              <a:t>144</a:t>
            </a:fld>
            <a:endParaRPr lang="en-US"/>
          </a:p>
        </p:txBody>
      </p:sp>
    </p:spTree>
    <p:extLst>
      <p:ext uri="{BB962C8B-B14F-4D97-AF65-F5344CB8AC3E}">
        <p14:creationId xmlns:p14="http://schemas.microsoft.com/office/powerpoint/2010/main" val="258348393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5BB64-772F-6344-953F-BDD1023F676E}"/>
              </a:ext>
            </a:extLst>
          </p:cNvPr>
          <p:cNvSpPr>
            <a:spLocks noGrp="1"/>
          </p:cNvSpPr>
          <p:nvPr>
            <p:ph type="title"/>
          </p:nvPr>
        </p:nvSpPr>
        <p:spPr/>
        <p:txBody>
          <a:bodyPr/>
          <a:lstStyle/>
          <a:p>
            <a:r>
              <a:rPr lang="en-US" dirty="0"/>
              <a:t>Using </a:t>
            </a:r>
            <a:r>
              <a:rPr lang="en-US" dirty="0" err="1"/>
              <a:t>DaemonSets</a:t>
            </a:r>
            <a:r>
              <a:rPr lang="en-US" dirty="0"/>
              <a:t> in Deployments</a:t>
            </a:r>
          </a:p>
        </p:txBody>
      </p:sp>
      <p:sp>
        <p:nvSpPr>
          <p:cNvPr id="3" name="Text Placeholder 2">
            <a:extLst>
              <a:ext uri="{FF2B5EF4-FFF2-40B4-BE49-F238E27FC236}">
                <a16:creationId xmlns:a16="http://schemas.microsoft.com/office/drawing/2014/main" id="{C69813D0-98B7-FA45-90D4-DEADB6DCBDD3}"/>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Control loop watches for nodes joining cluster</a:t>
            </a:r>
          </a:p>
          <a:p>
            <a:pPr marL="514350" indent="-285750">
              <a:buFont typeface="Arial" panose="020B0604020202020204" pitchFamily="34" charset="0"/>
              <a:buChar char="•"/>
            </a:pPr>
            <a:r>
              <a:rPr lang="en-US" dirty="0">
                <a:solidFill>
                  <a:schemeClr val="tx1">
                    <a:lumMod val="50000"/>
                  </a:schemeClr>
                </a:solidFill>
              </a:rPr>
              <a:t>New pod instance for the daemon will be started on new node</a:t>
            </a:r>
          </a:p>
          <a:p>
            <a:pPr marL="514350" indent="-285750">
              <a:buFont typeface="Arial" panose="020B0604020202020204" pitchFamily="34" charset="0"/>
              <a:buChar char="•"/>
            </a:pPr>
            <a:r>
              <a:rPr lang="en-US" dirty="0">
                <a:solidFill>
                  <a:schemeClr val="tx1">
                    <a:lumMod val="50000"/>
                  </a:schemeClr>
                </a:solidFill>
              </a:rPr>
              <a:t>Works to stop/remove daemon pod(s) if node(s) taken out of cluster</a:t>
            </a:r>
          </a:p>
        </p:txBody>
      </p:sp>
      <p:sp>
        <p:nvSpPr>
          <p:cNvPr id="4" name="Slide Number Placeholder 3">
            <a:extLst>
              <a:ext uri="{FF2B5EF4-FFF2-40B4-BE49-F238E27FC236}">
                <a16:creationId xmlns:a16="http://schemas.microsoft.com/office/drawing/2014/main" id="{A58FE7D4-9D68-444E-813B-F26E2933A99B}"/>
              </a:ext>
            </a:extLst>
          </p:cNvPr>
          <p:cNvSpPr>
            <a:spLocks noGrp="1"/>
          </p:cNvSpPr>
          <p:nvPr>
            <p:ph type="sldNum" idx="12"/>
          </p:nvPr>
        </p:nvSpPr>
        <p:spPr/>
        <p:txBody>
          <a:bodyPr/>
          <a:lstStyle/>
          <a:p>
            <a:fld id="{00000000-1234-1234-1234-123412341234}" type="slidenum">
              <a:rPr lang="en-US" smtClean="0"/>
              <a:pPr/>
              <a:t>145</a:t>
            </a:fld>
            <a:endParaRPr lang="en-US"/>
          </a:p>
        </p:txBody>
      </p:sp>
    </p:spTree>
    <p:extLst>
      <p:ext uri="{BB962C8B-B14F-4D97-AF65-F5344CB8AC3E}">
        <p14:creationId xmlns:p14="http://schemas.microsoft.com/office/powerpoint/2010/main" val="402564871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5BB64-772F-6344-953F-BDD1023F676E}"/>
              </a:ext>
            </a:extLst>
          </p:cNvPr>
          <p:cNvSpPr>
            <a:spLocks noGrp="1"/>
          </p:cNvSpPr>
          <p:nvPr>
            <p:ph type="title"/>
          </p:nvPr>
        </p:nvSpPr>
        <p:spPr/>
        <p:txBody>
          <a:bodyPr/>
          <a:lstStyle/>
          <a:p>
            <a:r>
              <a:rPr lang="en-US" dirty="0"/>
              <a:t>Using </a:t>
            </a:r>
            <a:r>
              <a:rPr lang="en-US" dirty="0" err="1"/>
              <a:t>DaemonSets</a:t>
            </a:r>
            <a:r>
              <a:rPr lang="en-US" dirty="0"/>
              <a:t> in Deployments</a:t>
            </a:r>
          </a:p>
        </p:txBody>
      </p:sp>
      <p:sp>
        <p:nvSpPr>
          <p:cNvPr id="3" name="Text Placeholder 2">
            <a:extLst>
              <a:ext uri="{FF2B5EF4-FFF2-40B4-BE49-F238E27FC236}">
                <a16:creationId xmlns:a16="http://schemas.microsoft.com/office/drawing/2014/main" id="{C69813D0-98B7-FA45-90D4-DEADB6DCBDD3}"/>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Can also target just a subset of nodes for daemon pod</a:t>
            </a:r>
          </a:p>
          <a:p>
            <a:pPr marL="514350" indent="-285750">
              <a:buFont typeface="Arial" panose="020B0604020202020204" pitchFamily="34" charset="0"/>
              <a:buChar char="•"/>
            </a:pPr>
            <a:r>
              <a:rPr lang="en-US" dirty="0">
                <a:solidFill>
                  <a:schemeClr val="tx1">
                    <a:lumMod val="50000"/>
                  </a:schemeClr>
                </a:solidFill>
              </a:rPr>
              <a:t>As with most other things in k8s, use label matching</a:t>
            </a:r>
          </a:p>
          <a:p>
            <a:pPr marL="514350" indent="-285750">
              <a:buFont typeface="Arial" panose="020B0604020202020204" pitchFamily="34" charset="0"/>
              <a:buChar char="•"/>
            </a:pPr>
            <a:r>
              <a:rPr lang="en-US" dirty="0">
                <a:solidFill>
                  <a:schemeClr val="tx1">
                    <a:lumMod val="50000"/>
                  </a:schemeClr>
                </a:solidFill>
              </a:rPr>
              <a:t>Watches for nodes join cluster and for metadata matching label</a:t>
            </a:r>
          </a:p>
          <a:p>
            <a:pPr marL="514350" indent="-285750">
              <a:buFont typeface="Arial" panose="020B0604020202020204" pitchFamily="34" charset="0"/>
              <a:buChar char="•"/>
            </a:pPr>
            <a:r>
              <a:rPr lang="en-US" dirty="0" err="1">
                <a:solidFill>
                  <a:schemeClr val="tx1">
                    <a:lumMod val="50000"/>
                  </a:schemeClr>
                </a:solidFill>
              </a:rPr>
              <a:t>DaemonSet</a:t>
            </a:r>
            <a:r>
              <a:rPr lang="en-US" dirty="0">
                <a:solidFill>
                  <a:schemeClr val="tx1">
                    <a:lumMod val="50000"/>
                  </a:schemeClr>
                </a:solidFill>
              </a:rPr>
              <a:t> control loop is different from </a:t>
            </a:r>
            <a:r>
              <a:rPr lang="en-US" dirty="0" err="1">
                <a:solidFill>
                  <a:schemeClr val="tx1">
                    <a:lumMod val="50000"/>
                  </a:schemeClr>
                </a:solidFill>
              </a:rPr>
              <a:t>ReplicaSets</a:t>
            </a:r>
            <a:r>
              <a:rPr lang="en-US" dirty="0">
                <a:solidFill>
                  <a:schemeClr val="tx1">
                    <a:lumMod val="50000"/>
                  </a:schemeClr>
                </a:solidFill>
              </a:rPr>
              <a:t> because has to monitor combo of node activity and pod count</a:t>
            </a:r>
          </a:p>
        </p:txBody>
      </p:sp>
      <p:sp>
        <p:nvSpPr>
          <p:cNvPr id="4" name="Slide Number Placeholder 3">
            <a:extLst>
              <a:ext uri="{FF2B5EF4-FFF2-40B4-BE49-F238E27FC236}">
                <a16:creationId xmlns:a16="http://schemas.microsoft.com/office/drawing/2014/main" id="{A58FE7D4-9D68-444E-813B-F26E2933A99B}"/>
              </a:ext>
            </a:extLst>
          </p:cNvPr>
          <p:cNvSpPr>
            <a:spLocks noGrp="1"/>
          </p:cNvSpPr>
          <p:nvPr>
            <p:ph type="sldNum" idx="12"/>
          </p:nvPr>
        </p:nvSpPr>
        <p:spPr/>
        <p:txBody>
          <a:bodyPr/>
          <a:lstStyle/>
          <a:p>
            <a:fld id="{00000000-1234-1234-1234-123412341234}" type="slidenum">
              <a:rPr lang="en-US" smtClean="0"/>
              <a:pPr/>
              <a:t>146</a:t>
            </a:fld>
            <a:endParaRPr lang="en-US"/>
          </a:p>
        </p:txBody>
      </p:sp>
    </p:spTree>
    <p:extLst>
      <p:ext uri="{BB962C8B-B14F-4D97-AF65-F5344CB8AC3E}">
        <p14:creationId xmlns:p14="http://schemas.microsoft.com/office/powerpoint/2010/main" val="237440100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5C16-AFC7-F34F-9416-A71AB7DDEA7D}"/>
              </a:ext>
            </a:extLst>
          </p:cNvPr>
          <p:cNvSpPr>
            <a:spLocks noGrp="1"/>
          </p:cNvSpPr>
          <p:nvPr>
            <p:ph type="title"/>
          </p:nvPr>
        </p:nvSpPr>
        <p:spPr/>
        <p:txBody>
          <a:bodyPr/>
          <a:lstStyle/>
          <a:p>
            <a:r>
              <a:rPr lang="en-US" dirty="0"/>
              <a:t>Lab 08</a:t>
            </a:r>
          </a:p>
        </p:txBody>
      </p:sp>
      <p:sp>
        <p:nvSpPr>
          <p:cNvPr id="4" name="Slide Number Placeholder 3">
            <a:extLst>
              <a:ext uri="{FF2B5EF4-FFF2-40B4-BE49-F238E27FC236}">
                <a16:creationId xmlns:a16="http://schemas.microsoft.com/office/drawing/2014/main" id="{B5104B3D-3614-D640-965C-8D8AB9FCC5EE}"/>
              </a:ext>
            </a:extLst>
          </p:cNvPr>
          <p:cNvSpPr>
            <a:spLocks noGrp="1"/>
          </p:cNvSpPr>
          <p:nvPr>
            <p:ph type="sldNum" idx="12"/>
          </p:nvPr>
        </p:nvSpPr>
        <p:spPr/>
        <p:txBody>
          <a:bodyPr/>
          <a:lstStyle/>
          <a:p>
            <a:fld id="{00000000-1234-1234-1234-123412341234}" type="slidenum">
              <a:rPr lang="en-US" smtClean="0"/>
              <a:pPr/>
              <a:t>147</a:t>
            </a:fld>
            <a:endParaRPr lang="en-US"/>
          </a:p>
        </p:txBody>
      </p:sp>
    </p:spTree>
    <p:extLst>
      <p:ext uri="{BB962C8B-B14F-4D97-AF65-F5344CB8AC3E}">
        <p14:creationId xmlns:p14="http://schemas.microsoft.com/office/powerpoint/2010/main" val="162630158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5BB64-772F-6344-953F-BDD1023F676E}"/>
              </a:ext>
            </a:extLst>
          </p:cNvPr>
          <p:cNvSpPr>
            <a:spLocks noGrp="1"/>
          </p:cNvSpPr>
          <p:nvPr>
            <p:ph type="title"/>
          </p:nvPr>
        </p:nvSpPr>
        <p:spPr/>
        <p:txBody>
          <a:bodyPr/>
          <a:lstStyle/>
          <a:p>
            <a:r>
              <a:rPr lang="en-US" dirty="0" err="1"/>
              <a:t>StatefulSets</a:t>
            </a:r>
            <a:endParaRPr lang="en-US" dirty="0"/>
          </a:p>
        </p:txBody>
      </p:sp>
      <p:sp>
        <p:nvSpPr>
          <p:cNvPr id="3" name="Text Placeholder 2">
            <a:extLst>
              <a:ext uri="{FF2B5EF4-FFF2-40B4-BE49-F238E27FC236}">
                <a16:creationId xmlns:a16="http://schemas.microsoft.com/office/drawing/2014/main" id="{C69813D0-98B7-FA45-90D4-DEADB6DCBDD3}"/>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Represents a Pod controller that enables running apps at scale in a predictable manner</a:t>
            </a:r>
          </a:p>
          <a:p>
            <a:pPr marL="514350" indent="-285750">
              <a:buFont typeface="Arial" panose="020B0604020202020204" pitchFamily="34" charset="0"/>
              <a:buChar char="•"/>
            </a:pPr>
            <a:r>
              <a:rPr lang="en-US" dirty="0">
                <a:solidFill>
                  <a:schemeClr val="tx1">
                    <a:lumMod val="50000"/>
                  </a:schemeClr>
                </a:solidFill>
              </a:rPr>
              <a:t>Deployments/</a:t>
            </a:r>
            <a:r>
              <a:rPr lang="en-US" dirty="0" err="1">
                <a:solidFill>
                  <a:schemeClr val="tx1">
                    <a:lumMod val="50000"/>
                  </a:schemeClr>
                </a:solidFill>
              </a:rPr>
              <a:t>ReplicaSets</a:t>
            </a:r>
            <a:r>
              <a:rPr lang="en-US" dirty="0">
                <a:solidFill>
                  <a:schemeClr val="tx1">
                    <a:lumMod val="50000"/>
                  </a:schemeClr>
                </a:solidFill>
              </a:rPr>
              <a:t> create Pods with random names</a:t>
            </a:r>
          </a:p>
          <a:p>
            <a:pPr marL="514350" indent="-285750">
              <a:buFont typeface="Arial" panose="020B0604020202020204" pitchFamily="34" charset="0"/>
              <a:buChar char="•"/>
            </a:pPr>
            <a:r>
              <a:rPr lang="en-US" dirty="0">
                <a:solidFill>
                  <a:schemeClr val="tx1">
                    <a:lumMod val="50000"/>
                  </a:schemeClr>
                </a:solidFill>
              </a:rPr>
              <a:t>Also, starts Pods in parallel</a:t>
            </a:r>
          </a:p>
          <a:p>
            <a:pPr marL="514350" indent="-285750">
              <a:buFont typeface="Arial" panose="020B0604020202020204" pitchFamily="34" charset="0"/>
              <a:buChar char="•"/>
            </a:pPr>
            <a:r>
              <a:rPr lang="en-US" dirty="0">
                <a:solidFill>
                  <a:schemeClr val="tx1">
                    <a:lumMod val="50000"/>
                  </a:schemeClr>
                </a:solidFill>
              </a:rPr>
              <a:t>Some use cases (e.g., clustering) require a more deterministic approach</a:t>
            </a:r>
          </a:p>
        </p:txBody>
      </p:sp>
      <p:sp>
        <p:nvSpPr>
          <p:cNvPr id="4" name="Slide Number Placeholder 3">
            <a:extLst>
              <a:ext uri="{FF2B5EF4-FFF2-40B4-BE49-F238E27FC236}">
                <a16:creationId xmlns:a16="http://schemas.microsoft.com/office/drawing/2014/main" id="{A58FE7D4-9D68-444E-813B-F26E2933A99B}"/>
              </a:ext>
            </a:extLst>
          </p:cNvPr>
          <p:cNvSpPr>
            <a:spLocks noGrp="1"/>
          </p:cNvSpPr>
          <p:nvPr>
            <p:ph type="sldNum" idx="12"/>
          </p:nvPr>
        </p:nvSpPr>
        <p:spPr/>
        <p:txBody>
          <a:bodyPr/>
          <a:lstStyle/>
          <a:p>
            <a:fld id="{00000000-1234-1234-1234-123412341234}" type="slidenum">
              <a:rPr lang="en-US" smtClean="0"/>
              <a:pPr/>
              <a:t>148</a:t>
            </a:fld>
            <a:endParaRPr lang="en-US"/>
          </a:p>
        </p:txBody>
      </p:sp>
    </p:spTree>
    <p:extLst>
      <p:ext uri="{BB962C8B-B14F-4D97-AF65-F5344CB8AC3E}">
        <p14:creationId xmlns:p14="http://schemas.microsoft.com/office/powerpoint/2010/main" val="35941134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5BB64-772F-6344-953F-BDD1023F676E}"/>
              </a:ext>
            </a:extLst>
          </p:cNvPr>
          <p:cNvSpPr>
            <a:spLocks noGrp="1"/>
          </p:cNvSpPr>
          <p:nvPr>
            <p:ph type="title"/>
          </p:nvPr>
        </p:nvSpPr>
        <p:spPr/>
        <p:txBody>
          <a:bodyPr/>
          <a:lstStyle/>
          <a:p>
            <a:r>
              <a:rPr lang="en-US" dirty="0" err="1"/>
              <a:t>StatefulSets</a:t>
            </a:r>
            <a:endParaRPr lang="en-US" dirty="0"/>
          </a:p>
        </p:txBody>
      </p:sp>
      <p:sp>
        <p:nvSpPr>
          <p:cNvPr id="3" name="Text Placeholder 2">
            <a:extLst>
              <a:ext uri="{FF2B5EF4-FFF2-40B4-BE49-F238E27FC236}">
                <a16:creationId xmlns:a16="http://schemas.microsoft.com/office/drawing/2014/main" id="{C69813D0-98B7-FA45-90D4-DEADB6DCBDD3}"/>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For example, creating a cluster of PostgreSQL instances</a:t>
            </a:r>
          </a:p>
          <a:p>
            <a:pPr marL="514350" indent="-285750">
              <a:buFont typeface="Arial" panose="020B0604020202020204" pitchFamily="34" charset="0"/>
              <a:buChar char="•"/>
            </a:pPr>
            <a:r>
              <a:rPr lang="en-US" dirty="0">
                <a:solidFill>
                  <a:schemeClr val="tx1">
                    <a:lumMod val="50000"/>
                  </a:schemeClr>
                </a:solidFill>
              </a:rPr>
              <a:t>With </a:t>
            </a:r>
            <a:r>
              <a:rPr lang="en-US" dirty="0" err="1">
                <a:solidFill>
                  <a:schemeClr val="tx1">
                    <a:lumMod val="50000"/>
                  </a:schemeClr>
                </a:solidFill>
              </a:rPr>
              <a:t>StatefulSets</a:t>
            </a:r>
            <a:r>
              <a:rPr lang="en-US" dirty="0">
                <a:solidFill>
                  <a:schemeClr val="tx1">
                    <a:lumMod val="50000"/>
                  </a:schemeClr>
                </a:solidFill>
              </a:rPr>
              <a:t>, can create Pods with predictable names</a:t>
            </a:r>
          </a:p>
          <a:p>
            <a:pPr marL="514350" indent="-285750">
              <a:buFont typeface="Arial" panose="020B0604020202020204" pitchFamily="34" charset="0"/>
              <a:buChar char="•"/>
            </a:pPr>
            <a:r>
              <a:rPr lang="en-US" dirty="0">
                <a:solidFill>
                  <a:schemeClr val="tx1">
                    <a:lumMod val="50000"/>
                  </a:schemeClr>
                </a:solidFill>
              </a:rPr>
              <a:t>Can access the Pods individually over DNS</a:t>
            </a:r>
          </a:p>
          <a:p>
            <a:pPr marL="514350" indent="-285750">
              <a:buFont typeface="Arial" panose="020B0604020202020204" pitchFamily="34" charset="0"/>
              <a:buChar char="•"/>
            </a:pPr>
            <a:r>
              <a:rPr lang="en-US" dirty="0">
                <a:solidFill>
                  <a:schemeClr val="tx1">
                    <a:lumMod val="50000"/>
                  </a:schemeClr>
                </a:solidFill>
              </a:rPr>
              <a:t>k8s will start the Pods in sequence</a:t>
            </a:r>
          </a:p>
          <a:p>
            <a:pPr marL="514350" indent="-285750">
              <a:buFont typeface="Arial" panose="020B0604020202020204" pitchFamily="34" charset="0"/>
              <a:buChar char="•"/>
            </a:pPr>
            <a:endParaRPr lang="en-US" dirty="0">
              <a:solidFill>
                <a:schemeClr val="tx1">
                  <a:lumMod val="50000"/>
                </a:schemeClr>
              </a:solidFill>
            </a:endParaRPr>
          </a:p>
        </p:txBody>
      </p:sp>
      <p:sp>
        <p:nvSpPr>
          <p:cNvPr id="4" name="Slide Number Placeholder 3">
            <a:extLst>
              <a:ext uri="{FF2B5EF4-FFF2-40B4-BE49-F238E27FC236}">
                <a16:creationId xmlns:a16="http://schemas.microsoft.com/office/drawing/2014/main" id="{A58FE7D4-9D68-444E-813B-F26E2933A99B}"/>
              </a:ext>
            </a:extLst>
          </p:cNvPr>
          <p:cNvSpPr>
            <a:spLocks noGrp="1"/>
          </p:cNvSpPr>
          <p:nvPr>
            <p:ph type="sldNum" idx="12"/>
          </p:nvPr>
        </p:nvSpPr>
        <p:spPr/>
        <p:txBody>
          <a:bodyPr/>
          <a:lstStyle/>
          <a:p>
            <a:fld id="{00000000-1234-1234-1234-123412341234}" type="slidenum">
              <a:rPr lang="en-US" smtClean="0"/>
              <a:pPr/>
              <a:t>149</a:t>
            </a:fld>
            <a:endParaRPr lang="en-US"/>
          </a:p>
        </p:txBody>
      </p:sp>
    </p:spTree>
    <p:extLst>
      <p:ext uri="{BB962C8B-B14F-4D97-AF65-F5344CB8AC3E}">
        <p14:creationId xmlns:p14="http://schemas.microsoft.com/office/powerpoint/2010/main" val="4097463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B7B66-C821-1048-AFC3-9B8A9AF265E2}"/>
              </a:ext>
            </a:extLst>
          </p:cNvPr>
          <p:cNvSpPr>
            <a:spLocks noGrp="1"/>
          </p:cNvSpPr>
          <p:nvPr>
            <p:ph type="title"/>
          </p:nvPr>
        </p:nvSpPr>
        <p:spPr/>
        <p:txBody>
          <a:bodyPr/>
          <a:lstStyle/>
          <a:p>
            <a:r>
              <a:rPr lang="en-US"/>
              <a:t>Containers</a:t>
            </a:r>
          </a:p>
        </p:txBody>
      </p:sp>
      <p:sp>
        <p:nvSpPr>
          <p:cNvPr id="4" name="Slide Number Placeholder 3">
            <a:extLst>
              <a:ext uri="{FF2B5EF4-FFF2-40B4-BE49-F238E27FC236}">
                <a16:creationId xmlns:a16="http://schemas.microsoft.com/office/drawing/2014/main" id="{F75684F0-47C6-714D-997B-D64DAB13CA77}"/>
              </a:ext>
            </a:extLst>
          </p:cNvPr>
          <p:cNvSpPr>
            <a:spLocks noGrp="1"/>
          </p:cNvSpPr>
          <p:nvPr>
            <p:ph type="sldNum" idx="12"/>
          </p:nvPr>
        </p:nvSpPr>
        <p:spPr/>
        <p:txBody>
          <a:bodyPr/>
          <a:lstStyle/>
          <a:p>
            <a:fld id="{00000000-1234-1234-1234-123412341234}" type="slidenum">
              <a:rPr lang="en-US" smtClean="0"/>
              <a:pPr/>
              <a:t>15</a:t>
            </a:fld>
            <a:endParaRPr lang="en-US"/>
          </a:p>
        </p:txBody>
      </p:sp>
      <p:pic>
        <p:nvPicPr>
          <p:cNvPr id="5" name="Picture 4" descr="A screenshot of a cell phone&#10;&#10;Description automatically generated">
            <a:extLst>
              <a:ext uri="{FF2B5EF4-FFF2-40B4-BE49-F238E27FC236}">
                <a16:creationId xmlns:a16="http://schemas.microsoft.com/office/drawing/2014/main" id="{D1B69AC3-C50E-4842-B238-F8C412B9E615}"/>
              </a:ext>
            </a:extLst>
          </p:cNvPr>
          <p:cNvPicPr>
            <a:picLocks noChangeAspect="1"/>
          </p:cNvPicPr>
          <p:nvPr/>
        </p:nvPicPr>
        <p:blipFill>
          <a:blip r:embed="rId2"/>
          <a:stretch>
            <a:fillRect/>
          </a:stretch>
        </p:blipFill>
        <p:spPr>
          <a:xfrm>
            <a:off x="2435382" y="1093896"/>
            <a:ext cx="4273235" cy="3413594"/>
          </a:xfrm>
          <a:prstGeom prst="rect">
            <a:avLst/>
          </a:prstGeom>
        </p:spPr>
      </p:pic>
    </p:spTree>
    <p:extLst>
      <p:ext uri="{BB962C8B-B14F-4D97-AF65-F5344CB8AC3E}">
        <p14:creationId xmlns:p14="http://schemas.microsoft.com/office/powerpoint/2010/main" val="91415548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5BB64-772F-6344-953F-BDD1023F676E}"/>
              </a:ext>
            </a:extLst>
          </p:cNvPr>
          <p:cNvSpPr>
            <a:spLocks noGrp="1"/>
          </p:cNvSpPr>
          <p:nvPr>
            <p:ph type="title"/>
          </p:nvPr>
        </p:nvSpPr>
        <p:spPr/>
        <p:txBody>
          <a:bodyPr/>
          <a:lstStyle/>
          <a:p>
            <a:r>
              <a:rPr lang="en-US" dirty="0" err="1"/>
              <a:t>StatefulSets</a:t>
            </a:r>
            <a:endParaRPr lang="en-US" dirty="0"/>
          </a:p>
        </p:txBody>
      </p:sp>
      <p:sp>
        <p:nvSpPr>
          <p:cNvPr id="3" name="Text Placeholder 2">
            <a:extLst>
              <a:ext uri="{FF2B5EF4-FFF2-40B4-BE49-F238E27FC236}">
                <a16:creationId xmlns:a16="http://schemas.microsoft.com/office/drawing/2014/main" id="{C69813D0-98B7-FA45-90D4-DEADB6DCBDD3}"/>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With a PostgreSQL cluster, able to earmark a Pod as primary</a:t>
            </a:r>
          </a:p>
          <a:p>
            <a:pPr marL="514350" indent="-285750">
              <a:buFont typeface="Arial" panose="020B0604020202020204" pitchFamily="34" charset="0"/>
              <a:buChar char="•"/>
            </a:pPr>
            <a:r>
              <a:rPr lang="en-US" dirty="0">
                <a:solidFill>
                  <a:schemeClr val="tx1">
                    <a:lumMod val="50000"/>
                  </a:schemeClr>
                </a:solidFill>
              </a:rPr>
              <a:t>Other Pods will wait for the primary and can use primary for replication</a:t>
            </a:r>
          </a:p>
          <a:p>
            <a:pPr marL="514350" indent="-285750">
              <a:buFont typeface="Arial" panose="020B0604020202020204" pitchFamily="34" charset="0"/>
              <a:buChar char="•"/>
            </a:pPr>
            <a:r>
              <a:rPr lang="en-US" dirty="0">
                <a:solidFill>
                  <a:schemeClr val="tx1">
                    <a:lumMod val="50000"/>
                  </a:schemeClr>
                </a:solidFill>
              </a:rPr>
              <a:t>Allows clustering of multiple database instances with read-replicas</a:t>
            </a:r>
          </a:p>
          <a:p>
            <a:pPr marL="514350" indent="-285750">
              <a:buFont typeface="Arial" panose="020B0604020202020204" pitchFamily="34" charset="0"/>
              <a:buChar char="•"/>
            </a:pPr>
            <a:r>
              <a:rPr lang="en-US" dirty="0">
                <a:solidFill>
                  <a:schemeClr val="tx1">
                    <a:lumMod val="50000"/>
                  </a:schemeClr>
                </a:solidFill>
              </a:rPr>
              <a:t>Pod name will be </a:t>
            </a:r>
            <a:r>
              <a:rPr lang="en-US" dirty="0" err="1">
                <a:solidFill>
                  <a:schemeClr val="tx1">
                    <a:lumMod val="50000"/>
                  </a:schemeClr>
                </a:solidFill>
              </a:rPr>
              <a:t>StatefulSet</a:t>
            </a:r>
            <a:r>
              <a:rPr lang="en-US" dirty="0">
                <a:solidFill>
                  <a:schemeClr val="tx1">
                    <a:lumMod val="50000"/>
                  </a:schemeClr>
                </a:solidFill>
              </a:rPr>
              <a:t> name followed by an index (starts at 0)</a:t>
            </a:r>
          </a:p>
          <a:p>
            <a:pPr marL="514350" indent="-285750">
              <a:buFont typeface="Arial" panose="020B0604020202020204" pitchFamily="34" charset="0"/>
              <a:buChar char="•"/>
            </a:pPr>
            <a:endParaRPr lang="en-US" dirty="0">
              <a:solidFill>
                <a:schemeClr val="tx1">
                  <a:lumMod val="50000"/>
                </a:schemeClr>
              </a:solidFill>
            </a:endParaRPr>
          </a:p>
        </p:txBody>
      </p:sp>
      <p:sp>
        <p:nvSpPr>
          <p:cNvPr id="4" name="Slide Number Placeholder 3">
            <a:extLst>
              <a:ext uri="{FF2B5EF4-FFF2-40B4-BE49-F238E27FC236}">
                <a16:creationId xmlns:a16="http://schemas.microsoft.com/office/drawing/2014/main" id="{A58FE7D4-9D68-444E-813B-F26E2933A99B}"/>
              </a:ext>
            </a:extLst>
          </p:cNvPr>
          <p:cNvSpPr>
            <a:spLocks noGrp="1"/>
          </p:cNvSpPr>
          <p:nvPr>
            <p:ph type="sldNum" idx="12"/>
          </p:nvPr>
        </p:nvSpPr>
        <p:spPr/>
        <p:txBody>
          <a:bodyPr/>
          <a:lstStyle/>
          <a:p>
            <a:fld id="{00000000-1234-1234-1234-123412341234}" type="slidenum">
              <a:rPr lang="en-US" smtClean="0"/>
              <a:pPr/>
              <a:t>150</a:t>
            </a:fld>
            <a:endParaRPr lang="en-US"/>
          </a:p>
        </p:txBody>
      </p:sp>
    </p:spTree>
    <p:extLst>
      <p:ext uri="{BB962C8B-B14F-4D97-AF65-F5344CB8AC3E}">
        <p14:creationId xmlns:p14="http://schemas.microsoft.com/office/powerpoint/2010/main" val="356628664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5BB64-772F-6344-953F-BDD1023F676E}"/>
              </a:ext>
            </a:extLst>
          </p:cNvPr>
          <p:cNvSpPr>
            <a:spLocks noGrp="1"/>
          </p:cNvSpPr>
          <p:nvPr>
            <p:ph type="title"/>
          </p:nvPr>
        </p:nvSpPr>
        <p:spPr/>
        <p:txBody>
          <a:bodyPr/>
          <a:lstStyle/>
          <a:p>
            <a:r>
              <a:rPr lang="en-US" dirty="0" err="1"/>
              <a:t>StatefulSets</a:t>
            </a:r>
            <a:endParaRPr lang="en-US" dirty="0"/>
          </a:p>
        </p:txBody>
      </p:sp>
      <p:sp>
        <p:nvSpPr>
          <p:cNvPr id="3" name="Text Placeholder 2">
            <a:extLst>
              <a:ext uri="{FF2B5EF4-FFF2-40B4-BE49-F238E27FC236}">
                <a16:creationId xmlns:a16="http://schemas.microsoft.com/office/drawing/2014/main" id="{C69813D0-98B7-FA45-90D4-DEADB6DCBDD3}"/>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Provides stability for the deployment</a:t>
            </a:r>
          </a:p>
          <a:p>
            <a:pPr marL="514350" indent="-285750">
              <a:buFont typeface="Arial" panose="020B0604020202020204" pitchFamily="34" charset="0"/>
              <a:buChar char="•"/>
            </a:pPr>
            <a:r>
              <a:rPr lang="en-US" dirty="0">
                <a:solidFill>
                  <a:schemeClr val="tx1">
                    <a:lumMod val="50000"/>
                  </a:schemeClr>
                </a:solidFill>
              </a:rPr>
              <a:t>Replacement of missing Pods will respect this ordering</a:t>
            </a:r>
          </a:p>
          <a:p>
            <a:pPr marL="514350" indent="-285750">
              <a:buFont typeface="Arial" panose="020B0604020202020204" pitchFamily="34" charset="0"/>
              <a:buChar char="•"/>
            </a:pPr>
            <a:r>
              <a:rPr lang="en-US" dirty="0">
                <a:solidFill>
                  <a:schemeClr val="tx1">
                    <a:lumMod val="50000"/>
                  </a:schemeClr>
                </a:solidFill>
              </a:rPr>
              <a:t>If Pod 0 goes down, a replacement Pod 0 will be created (with same config)</a:t>
            </a:r>
          </a:p>
          <a:p>
            <a:pPr marL="514350" indent="-285750">
              <a:buFont typeface="Arial" panose="020B0604020202020204" pitchFamily="34" charset="0"/>
              <a:buChar char="•"/>
            </a:pPr>
            <a:r>
              <a:rPr lang="en-US" dirty="0">
                <a:solidFill>
                  <a:schemeClr val="tx1">
                    <a:lumMod val="50000"/>
                  </a:schemeClr>
                </a:solidFill>
              </a:rPr>
              <a:t>Other Pod indexes will stay in place</a:t>
            </a:r>
          </a:p>
          <a:p>
            <a:pPr marL="514350" indent="-285750">
              <a:buFont typeface="Arial" panose="020B0604020202020204" pitchFamily="34" charset="0"/>
              <a:buChar char="•"/>
            </a:pPr>
            <a:endParaRPr lang="en-US" dirty="0">
              <a:solidFill>
                <a:schemeClr val="tx1">
                  <a:lumMod val="50000"/>
                </a:schemeClr>
              </a:solidFill>
            </a:endParaRPr>
          </a:p>
        </p:txBody>
      </p:sp>
      <p:sp>
        <p:nvSpPr>
          <p:cNvPr id="4" name="Slide Number Placeholder 3">
            <a:extLst>
              <a:ext uri="{FF2B5EF4-FFF2-40B4-BE49-F238E27FC236}">
                <a16:creationId xmlns:a16="http://schemas.microsoft.com/office/drawing/2014/main" id="{A58FE7D4-9D68-444E-813B-F26E2933A99B}"/>
              </a:ext>
            </a:extLst>
          </p:cNvPr>
          <p:cNvSpPr>
            <a:spLocks noGrp="1"/>
          </p:cNvSpPr>
          <p:nvPr>
            <p:ph type="sldNum" idx="12"/>
          </p:nvPr>
        </p:nvSpPr>
        <p:spPr/>
        <p:txBody>
          <a:bodyPr/>
          <a:lstStyle/>
          <a:p>
            <a:fld id="{00000000-1234-1234-1234-123412341234}" type="slidenum">
              <a:rPr lang="en-US" smtClean="0"/>
              <a:pPr/>
              <a:t>151</a:t>
            </a:fld>
            <a:endParaRPr lang="en-US"/>
          </a:p>
        </p:txBody>
      </p:sp>
    </p:spTree>
    <p:extLst>
      <p:ext uri="{BB962C8B-B14F-4D97-AF65-F5344CB8AC3E}">
        <p14:creationId xmlns:p14="http://schemas.microsoft.com/office/powerpoint/2010/main" val="43150712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5BB64-772F-6344-953F-BDD1023F676E}"/>
              </a:ext>
            </a:extLst>
          </p:cNvPr>
          <p:cNvSpPr>
            <a:spLocks noGrp="1"/>
          </p:cNvSpPr>
          <p:nvPr>
            <p:ph type="title"/>
          </p:nvPr>
        </p:nvSpPr>
        <p:spPr/>
        <p:txBody>
          <a:bodyPr/>
          <a:lstStyle/>
          <a:p>
            <a:r>
              <a:rPr lang="en-US" dirty="0" err="1"/>
              <a:t>StatefulSets</a:t>
            </a:r>
            <a:endParaRPr lang="en-US" dirty="0"/>
          </a:p>
        </p:txBody>
      </p:sp>
      <p:sp>
        <p:nvSpPr>
          <p:cNvPr id="3" name="Text Placeholder 2">
            <a:extLst>
              <a:ext uri="{FF2B5EF4-FFF2-40B4-BE49-F238E27FC236}">
                <a16:creationId xmlns:a16="http://schemas.microsoft.com/office/drawing/2014/main" id="{C69813D0-98B7-FA45-90D4-DEADB6DCBDD3}"/>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To get access to DNS names for individual Pods, create a “headless” service</a:t>
            </a:r>
          </a:p>
          <a:p>
            <a:pPr marL="514350" indent="-285750">
              <a:buFont typeface="Arial" panose="020B0604020202020204" pitchFamily="34" charset="0"/>
              <a:buChar char="•"/>
            </a:pPr>
            <a:r>
              <a:rPr lang="en-US" dirty="0">
                <a:solidFill>
                  <a:schemeClr val="tx1">
                    <a:lumMod val="50000"/>
                  </a:schemeClr>
                </a:solidFill>
              </a:rPr>
              <a:t>Create the service with a </a:t>
            </a:r>
            <a:r>
              <a:rPr lang="en-US" dirty="0" err="1">
                <a:solidFill>
                  <a:schemeClr val="tx1">
                    <a:lumMod val="50000"/>
                  </a:schemeClr>
                </a:solidFill>
              </a:rPr>
              <a:t>clusterIP</a:t>
            </a:r>
            <a:r>
              <a:rPr lang="en-US" dirty="0">
                <a:solidFill>
                  <a:schemeClr val="tx1">
                    <a:lumMod val="50000"/>
                  </a:schemeClr>
                </a:solidFill>
              </a:rPr>
              <a:t> of None</a:t>
            </a:r>
          </a:p>
          <a:p>
            <a:pPr marL="514350" indent="-285750">
              <a:buFont typeface="Arial" panose="020B0604020202020204" pitchFamily="34" charset="0"/>
              <a:buChar char="•"/>
            </a:pPr>
            <a:r>
              <a:rPr lang="en-US" dirty="0">
                <a:solidFill>
                  <a:schemeClr val="tx1">
                    <a:lumMod val="50000"/>
                  </a:schemeClr>
                </a:solidFill>
              </a:rPr>
              <a:t>Does not use fixed IP for the Service</a:t>
            </a:r>
          </a:p>
          <a:p>
            <a:pPr marL="514350" indent="-285750">
              <a:buFont typeface="Arial" panose="020B0604020202020204" pitchFamily="34" charset="0"/>
              <a:buChar char="•"/>
            </a:pPr>
            <a:r>
              <a:rPr lang="en-US" dirty="0">
                <a:solidFill>
                  <a:schemeClr val="tx1">
                    <a:lumMod val="50000"/>
                  </a:schemeClr>
                </a:solidFill>
              </a:rPr>
              <a:t>DNS entry for the service returns an IP address for each Pod in the </a:t>
            </a:r>
            <a:r>
              <a:rPr lang="en-US" dirty="0" err="1">
                <a:solidFill>
                  <a:schemeClr val="tx1">
                    <a:lumMod val="50000"/>
                  </a:schemeClr>
                </a:solidFill>
              </a:rPr>
              <a:t>StatefulSet</a:t>
            </a:r>
            <a:endParaRPr lang="en-US" dirty="0">
              <a:solidFill>
                <a:schemeClr val="tx1">
                  <a:lumMod val="50000"/>
                </a:schemeClr>
              </a:solidFill>
            </a:endParaRPr>
          </a:p>
          <a:p>
            <a:pPr marL="514350" indent="-285750">
              <a:buFont typeface="Arial" panose="020B0604020202020204" pitchFamily="34" charset="0"/>
              <a:buChar char="•"/>
            </a:pPr>
            <a:r>
              <a:rPr lang="en-US" dirty="0">
                <a:solidFill>
                  <a:schemeClr val="tx1">
                    <a:lumMod val="50000"/>
                  </a:schemeClr>
                </a:solidFill>
              </a:rPr>
              <a:t>Each Pod gets its own DNS entry as well</a:t>
            </a:r>
          </a:p>
          <a:p>
            <a:pPr marL="514350" indent="-285750">
              <a:buFont typeface="Arial" panose="020B0604020202020204" pitchFamily="34" charset="0"/>
              <a:buChar char="•"/>
            </a:pPr>
            <a:endParaRPr lang="en-US" dirty="0">
              <a:solidFill>
                <a:schemeClr val="tx1">
                  <a:lumMod val="50000"/>
                </a:schemeClr>
              </a:solidFill>
            </a:endParaRPr>
          </a:p>
        </p:txBody>
      </p:sp>
      <p:sp>
        <p:nvSpPr>
          <p:cNvPr id="4" name="Slide Number Placeholder 3">
            <a:extLst>
              <a:ext uri="{FF2B5EF4-FFF2-40B4-BE49-F238E27FC236}">
                <a16:creationId xmlns:a16="http://schemas.microsoft.com/office/drawing/2014/main" id="{A58FE7D4-9D68-444E-813B-F26E2933A99B}"/>
              </a:ext>
            </a:extLst>
          </p:cNvPr>
          <p:cNvSpPr>
            <a:spLocks noGrp="1"/>
          </p:cNvSpPr>
          <p:nvPr>
            <p:ph type="sldNum" idx="12"/>
          </p:nvPr>
        </p:nvSpPr>
        <p:spPr/>
        <p:txBody>
          <a:bodyPr/>
          <a:lstStyle/>
          <a:p>
            <a:fld id="{00000000-1234-1234-1234-123412341234}" type="slidenum">
              <a:rPr lang="en-US" smtClean="0"/>
              <a:pPr/>
              <a:t>152</a:t>
            </a:fld>
            <a:endParaRPr lang="en-US"/>
          </a:p>
        </p:txBody>
      </p:sp>
    </p:spTree>
    <p:extLst>
      <p:ext uri="{BB962C8B-B14F-4D97-AF65-F5344CB8AC3E}">
        <p14:creationId xmlns:p14="http://schemas.microsoft.com/office/powerpoint/2010/main" val="169564324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5BB64-772F-6344-953F-BDD1023F676E}"/>
              </a:ext>
            </a:extLst>
          </p:cNvPr>
          <p:cNvSpPr>
            <a:spLocks noGrp="1"/>
          </p:cNvSpPr>
          <p:nvPr>
            <p:ph type="title"/>
          </p:nvPr>
        </p:nvSpPr>
        <p:spPr/>
        <p:txBody>
          <a:bodyPr/>
          <a:lstStyle/>
          <a:p>
            <a:r>
              <a:rPr lang="en-US" dirty="0" err="1"/>
              <a:t>StatefulSets</a:t>
            </a:r>
            <a:endParaRPr lang="en-US" dirty="0"/>
          </a:p>
        </p:txBody>
      </p:sp>
      <p:sp>
        <p:nvSpPr>
          <p:cNvPr id="3" name="Text Placeholder 2">
            <a:extLst>
              <a:ext uri="{FF2B5EF4-FFF2-40B4-BE49-F238E27FC236}">
                <a16:creationId xmlns:a16="http://schemas.microsoft.com/office/drawing/2014/main" id="{C69813D0-98B7-FA45-90D4-DEADB6DCBDD3}"/>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Can require adjustment to data storage approach</a:t>
            </a:r>
          </a:p>
          <a:p>
            <a:pPr marL="514350" indent="-285750">
              <a:buFont typeface="Arial" panose="020B0604020202020204" pitchFamily="34" charset="0"/>
              <a:buChar char="•"/>
            </a:pPr>
            <a:r>
              <a:rPr lang="en-US" dirty="0">
                <a:solidFill>
                  <a:schemeClr val="tx1">
                    <a:lumMod val="50000"/>
                  </a:schemeClr>
                </a:solidFill>
              </a:rPr>
              <a:t>With something like PostgreSQL, each database instance will write data in its own writable layer instead of a shared location</a:t>
            </a:r>
          </a:p>
          <a:p>
            <a:pPr marL="514350" indent="-285750">
              <a:buFont typeface="Arial" panose="020B0604020202020204" pitchFamily="34" charset="0"/>
              <a:buChar char="•"/>
            </a:pPr>
            <a:r>
              <a:rPr lang="en-US" dirty="0">
                <a:solidFill>
                  <a:schemeClr val="tx1">
                    <a:lumMod val="50000"/>
                  </a:schemeClr>
                </a:solidFill>
              </a:rPr>
              <a:t>Cannot simply mount a standard PVC for data storage as every Pod would try to write to that volume shared across all Pods </a:t>
            </a:r>
          </a:p>
          <a:p>
            <a:pPr marL="514350" indent="-285750">
              <a:buFont typeface="Arial" panose="020B0604020202020204" pitchFamily="34" charset="0"/>
              <a:buChar char="•"/>
            </a:pPr>
            <a:endParaRPr lang="en-US" dirty="0">
              <a:solidFill>
                <a:schemeClr val="tx1">
                  <a:lumMod val="50000"/>
                </a:schemeClr>
              </a:solidFill>
            </a:endParaRPr>
          </a:p>
        </p:txBody>
      </p:sp>
      <p:sp>
        <p:nvSpPr>
          <p:cNvPr id="4" name="Slide Number Placeholder 3">
            <a:extLst>
              <a:ext uri="{FF2B5EF4-FFF2-40B4-BE49-F238E27FC236}">
                <a16:creationId xmlns:a16="http://schemas.microsoft.com/office/drawing/2014/main" id="{A58FE7D4-9D68-444E-813B-F26E2933A99B}"/>
              </a:ext>
            </a:extLst>
          </p:cNvPr>
          <p:cNvSpPr>
            <a:spLocks noGrp="1"/>
          </p:cNvSpPr>
          <p:nvPr>
            <p:ph type="sldNum" idx="12"/>
          </p:nvPr>
        </p:nvSpPr>
        <p:spPr/>
        <p:txBody>
          <a:bodyPr/>
          <a:lstStyle/>
          <a:p>
            <a:fld id="{00000000-1234-1234-1234-123412341234}" type="slidenum">
              <a:rPr lang="en-US" smtClean="0"/>
              <a:pPr/>
              <a:t>153</a:t>
            </a:fld>
            <a:endParaRPr lang="en-US"/>
          </a:p>
        </p:txBody>
      </p:sp>
    </p:spTree>
    <p:extLst>
      <p:ext uri="{BB962C8B-B14F-4D97-AF65-F5344CB8AC3E}">
        <p14:creationId xmlns:p14="http://schemas.microsoft.com/office/powerpoint/2010/main" val="331343991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5BB64-772F-6344-953F-BDD1023F676E}"/>
              </a:ext>
            </a:extLst>
          </p:cNvPr>
          <p:cNvSpPr>
            <a:spLocks noGrp="1"/>
          </p:cNvSpPr>
          <p:nvPr>
            <p:ph type="title"/>
          </p:nvPr>
        </p:nvSpPr>
        <p:spPr/>
        <p:txBody>
          <a:bodyPr/>
          <a:lstStyle/>
          <a:p>
            <a:r>
              <a:rPr lang="en-US" dirty="0" err="1"/>
              <a:t>StatefulSets</a:t>
            </a:r>
            <a:endParaRPr lang="en-US" dirty="0"/>
          </a:p>
        </p:txBody>
      </p:sp>
      <p:sp>
        <p:nvSpPr>
          <p:cNvPr id="3" name="Text Placeholder 2">
            <a:extLst>
              <a:ext uri="{FF2B5EF4-FFF2-40B4-BE49-F238E27FC236}">
                <a16:creationId xmlns:a16="http://schemas.microsoft.com/office/drawing/2014/main" id="{C69813D0-98B7-FA45-90D4-DEADB6DCBDD3}"/>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err="1">
                <a:solidFill>
                  <a:schemeClr val="tx1">
                    <a:lumMod val="50000"/>
                  </a:schemeClr>
                </a:solidFill>
              </a:rPr>
              <a:t>StatefulSet</a:t>
            </a:r>
            <a:r>
              <a:rPr lang="en-US" dirty="0">
                <a:solidFill>
                  <a:schemeClr val="tx1">
                    <a:lumMod val="50000"/>
                  </a:schemeClr>
                </a:solidFill>
              </a:rPr>
              <a:t> specification provides a </a:t>
            </a:r>
            <a:r>
              <a:rPr lang="en-US" dirty="0" err="1">
                <a:solidFill>
                  <a:schemeClr val="tx1">
                    <a:lumMod val="50000"/>
                  </a:schemeClr>
                </a:solidFill>
              </a:rPr>
              <a:t>volumeClaimTemplates</a:t>
            </a:r>
            <a:r>
              <a:rPr lang="en-US" dirty="0">
                <a:solidFill>
                  <a:schemeClr val="tx1">
                    <a:lumMod val="50000"/>
                  </a:schemeClr>
                </a:solidFill>
              </a:rPr>
              <a:t> field</a:t>
            </a:r>
          </a:p>
          <a:p>
            <a:pPr marL="514350" indent="-285750">
              <a:buFont typeface="Arial" panose="020B0604020202020204" pitchFamily="34" charset="0"/>
              <a:buChar char="•"/>
            </a:pPr>
            <a:r>
              <a:rPr lang="en-US" dirty="0">
                <a:solidFill>
                  <a:schemeClr val="tx1">
                    <a:lumMod val="50000"/>
                  </a:schemeClr>
                </a:solidFill>
              </a:rPr>
              <a:t>Can include storage class, capacity, and access mode definitions</a:t>
            </a:r>
          </a:p>
          <a:p>
            <a:pPr marL="514350" indent="-285750">
              <a:buFont typeface="Arial" panose="020B0604020202020204" pitchFamily="34" charset="0"/>
              <a:buChar char="•"/>
            </a:pPr>
            <a:r>
              <a:rPr lang="en-US" dirty="0">
                <a:solidFill>
                  <a:schemeClr val="tx1">
                    <a:lumMod val="50000"/>
                  </a:schemeClr>
                </a:solidFill>
              </a:rPr>
              <a:t>Each Pod in the spec gets its own dynamically-created PVC</a:t>
            </a:r>
          </a:p>
          <a:p>
            <a:pPr marL="514350" indent="-285750">
              <a:buFont typeface="Arial" panose="020B0604020202020204" pitchFamily="34" charset="0"/>
              <a:buChar char="•"/>
            </a:pPr>
            <a:r>
              <a:rPr lang="en-US" dirty="0">
                <a:solidFill>
                  <a:schemeClr val="tx1">
                    <a:lumMod val="50000"/>
                  </a:schemeClr>
                </a:solidFill>
              </a:rPr>
              <a:t>As previously discussed, creates </a:t>
            </a:r>
            <a:r>
              <a:rPr lang="en-US" dirty="0" err="1">
                <a:solidFill>
                  <a:schemeClr val="tx1">
                    <a:lumMod val="50000"/>
                  </a:schemeClr>
                </a:solidFill>
              </a:rPr>
              <a:t>PersistentVolumes</a:t>
            </a:r>
            <a:r>
              <a:rPr lang="en-US" dirty="0">
                <a:solidFill>
                  <a:schemeClr val="tx1">
                    <a:lumMod val="50000"/>
                  </a:schemeClr>
                </a:solidFill>
              </a:rPr>
              <a:t> for each using defined storage class (or default in not specified)</a:t>
            </a:r>
          </a:p>
          <a:p>
            <a:pPr marL="514350" indent="-285750">
              <a:buFont typeface="Arial" panose="020B0604020202020204" pitchFamily="34" charset="0"/>
              <a:buChar char="•"/>
            </a:pPr>
            <a:r>
              <a:rPr lang="en-US" dirty="0">
                <a:solidFill>
                  <a:schemeClr val="tx1">
                    <a:lumMod val="50000"/>
                  </a:schemeClr>
                </a:solidFill>
              </a:rPr>
              <a:t>This link between Pod and PVC remains in place even across Pod replacement </a:t>
            </a:r>
          </a:p>
          <a:p>
            <a:pPr marL="514350" indent="-285750">
              <a:buFont typeface="Arial" panose="020B0604020202020204" pitchFamily="34" charset="0"/>
              <a:buChar char="•"/>
            </a:pPr>
            <a:endParaRPr lang="en-US" dirty="0">
              <a:solidFill>
                <a:schemeClr val="tx1">
                  <a:lumMod val="50000"/>
                </a:schemeClr>
              </a:solidFill>
            </a:endParaRPr>
          </a:p>
        </p:txBody>
      </p:sp>
      <p:sp>
        <p:nvSpPr>
          <p:cNvPr id="4" name="Slide Number Placeholder 3">
            <a:extLst>
              <a:ext uri="{FF2B5EF4-FFF2-40B4-BE49-F238E27FC236}">
                <a16:creationId xmlns:a16="http://schemas.microsoft.com/office/drawing/2014/main" id="{A58FE7D4-9D68-444E-813B-F26E2933A99B}"/>
              </a:ext>
            </a:extLst>
          </p:cNvPr>
          <p:cNvSpPr>
            <a:spLocks noGrp="1"/>
          </p:cNvSpPr>
          <p:nvPr>
            <p:ph type="sldNum" idx="12"/>
          </p:nvPr>
        </p:nvSpPr>
        <p:spPr/>
        <p:txBody>
          <a:bodyPr/>
          <a:lstStyle/>
          <a:p>
            <a:fld id="{00000000-1234-1234-1234-123412341234}" type="slidenum">
              <a:rPr lang="en-US" smtClean="0"/>
              <a:pPr/>
              <a:t>154</a:t>
            </a:fld>
            <a:endParaRPr lang="en-US"/>
          </a:p>
        </p:txBody>
      </p:sp>
    </p:spTree>
    <p:extLst>
      <p:ext uri="{BB962C8B-B14F-4D97-AF65-F5344CB8AC3E}">
        <p14:creationId xmlns:p14="http://schemas.microsoft.com/office/powerpoint/2010/main" val="313066190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5BB64-772F-6344-953F-BDD1023F676E}"/>
              </a:ext>
            </a:extLst>
          </p:cNvPr>
          <p:cNvSpPr>
            <a:spLocks noGrp="1"/>
          </p:cNvSpPr>
          <p:nvPr>
            <p:ph type="title"/>
          </p:nvPr>
        </p:nvSpPr>
        <p:spPr/>
        <p:txBody>
          <a:bodyPr/>
          <a:lstStyle/>
          <a:p>
            <a:r>
              <a:rPr lang="en-US" dirty="0" err="1"/>
              <a:t>StatefulSets</a:t>
            </a:r>
            <a:endParaRPr lang="en-US" dirty="0"/>
          </a:p>
        </p:txBody>
      </p:sp>
      <p:sp>
        <p:nvSpPr>
          <p:cNvPr id="3" name="Text Placeholder 2">
            <a:extLst>
              <a:ext uri="{FF2B5EF4-FFF2-40B4-BE49-F238E27FC236}">
                <a16:creationId xmlns:a16="http://schemas.microsoft.com/office/drawing/2014/main" id="{C69813D0-98B7-FA45-90D4-DEADB6DCBDD3}"/>
              </a:ext>
            </a:extLst>
          </p:cNvPr>
          <p:cNvSpPr>
            <a:spLocks noGrp="1"/>
          </p:cNvSpPr>
          <p:nvPr>
            <p:ph type="subTitle" idx="1"/>
          </p:nvPr>
        </p:nvSpPr>
        <p:spPr>
          <a:xfrm>
            <a:off x="613700" y="1249784"/>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Keep in mind – </a:t>
            </a:r>
            <a:r>
              <a:rPr lang="en-US" dirty="0" err="1">
                <a:solidFill>
                  <a:schemeClr val="tx1">
                    <a:lumMod val="50000"/>
                  </a:schemeClr>
                </a:solidFill>
              </a:rPr>
              <a:t>StatefulSets</a:t>
            </a:r>
            <a:r>
              <a:rPr lang="en-US" dirty="0">
                <a:solidFill>
                  <a:schemeClr val="tx1">
                    <a:lumMod val="50000"/>
                  </a:schemeClr>
                </a:solidFill>
              </a:rPr>
              <a:t> are intended to provide a stable and predictable deployment environment</a:t>
            </a:r>
          </a:p>
          <a:p>
            <a:pPr marL="514350" indent="-285750">
              <a:buFont typeface="Arial" panose="020B0604020202020204" pitchFamily="34" charset="0"/>
              <a:buChar char="•"/>
            </a:pPr>
            <a:r>
              <a:rPr lang="en-US" dirty="0">
                <a:solidFill>
                  <a:schemeClr val="tx1">
                    <a:lumMod val="50000"/>
                  </a:schemeClr>
                </a:solidFill>
              </a:rPr>
              <a:t>Less flexible than other controller types</a:t>
            </a:r>
          </a:p>
          <a:p>
            <a:pPr marL="514350" indent="-285750">
              <a:buFont typeface="Arial" panose="020B0604020202020204" pitchFamily="34" charset="0"/>
              <a:buChar char="•"/>
            </a:pPr>
            <a:r>
              <a:rPr lang="en-US" dirty="0">
                <a:solidFill>
                  <a:schemeClr val="tx1">
                    <a:lumMod val="50000"/>
                  </a:schemeClr>
                </a:solidFill>
              </a:rPr>
              <a:t>Can make changes more impactful</a:t>
            </a:r>
          </a:p>
          <a:p>
            <a:pPr marL="514350" indent="-285750">
              <a:buFont typeface="Arial" panose="020B0604020202020204" pitchFamily="34" charset="0"/>
              <a:buChar char="•"/>
            </a:pPr>
            <a:r>
              <a:rPr lang="en-US" dirty="0">
                <a:solidFill>
                  <a:schemeClr val="tx1">
                    <a:lumMod val="50000"/>
                  </a:schemeClr>
                </a:solidFill>
              </a:rPr>
              <a:t>Be sure app requirements fit model</a:t>
            </a:r>
          </a:p>
          <a:p>
            <a:pPr marL="514350" indent="-285750">
              <a:buFont typeface="Arial" panose="020B0604020202020204" pitchFamily="34" charset="0"/>
              <a:buChar char="•"/>
            </a:pPr>
            <a:endParaRPr lang="en-US" dirty="0">
              <a:solidFill>
                <a:schemeClr val="tx1">
                  <a:lumMod val="50000"/>
                </a:schemeClr>
              </a:solidFill>
            </a:endParaRPr>
          </a:p>
        </p:txBody>
      </p:sp>
      <p:sp>
        <p:nvSpPr>
          <p:cNvPr id="4" name="Slide Number Placeholder 3">
            <a:extLst>
              <a:ext uri="{FF2B5EF4-FFF2-40B4-BE49-F238E27FC236}">
                <a16:creationId xmlns:a16="http://schemas.microsoft.com/office/drawing/2014/main" id="{A58FE7D4-9D68-444E-813B-F26E2933A99B}"/>
              </a:ext>
            </a:extLst>
          </p:cNvPr>
          <p:cNvSpPr>
            <a:spLocks noGrp="1"/>
          </p:cNvSpPr>
          <p:nvPr>
            <p:ph type="sldNum" idx="12"/>
          </p:nvPr>
        </p:nvSpPr>
        <p:spPr/>
        <p:txBody>
          <a:bodyPr/>
          <a:lstStyle/>
          <a:p>
            <a:fld id="{00000000-1234-1234-1234-123412341234}" type="slidenum">
              <a:rPr lang="en-US" smtClean="0"/>
              <a:pPr/>
              <a:t>155</a:t>
            </a:fld>
            <a:endParaRPr lang="en-US"/>
          </a:p>
        </p:txBody>
      </p:sp>
    </p:spTree>
    <p:extLst>
      <p:ext uri="{BB962C8B-B14F-4D97-AF65-F5344CB8AC3E}">
        <p14:creationId xmlns:p14="http://schemas.microsoft.com/office/powerpoint/2010/main" val="148727116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5BB64-772F-6344-953F-BDD1023F676E}"/>
              </a:ext>
            </a:extLst>
          </p:cNvPr>
          <p:cNvSpPr>
            <a:spLocks noGrp="1"/>
          </p:cNvSpPr>
          <p:nvPr>
            <p:ph type="title"/>
          </p:nvPr>
        </p:nvSpPr>
        <p:spPr/>
        <p:txBody>
          <a:bodyPr/>
          <a:lstStyle/>
          <a:p>
            <a:r>
              <a:rPr lang="en-US" dirty="0"/>
              <a:t>Jobs</a:t>
            </a:r>
          </a:p>
        </p:txBody>
      </p:sp>
      <p:sp>
        <p:nvSpPr>
          <p:cNvPr id="3" name="Text Placeholder 2">
            <a:extLst>
              <a:ext uri="{FF2B5EF4-FFF2-40B4-BE49-F238E27FC236}">
                <a16:creationId xmlns:a16="http://schemas.microsoft.com/office/drawing/2014/main" id="{C69813D0-98B7-FA45-90D4-DEADB6DCBDD3}"/>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Provide options for running maintenance tasks in your k8s Cluster</a:t>
            </a:r>
          </a:p>
          <a:p>
            <a:pPr marL="514350" indent="-285750">
              <a:buFont typeface="Arial" panose="020B0604020202020204" pitchFamily="34" charset="0"/>
              <a:buChar char="•"/>
            </a:pPr>
            <a:r>
              <a:rPr lang="en-US" dirty="0">
                <a:solidFill>
                  <a:schemeClr val="tx1">
                    <a:lumMod val="50000"/>
                  </a:schemeClr>
                </a:solidFill>
              </a:rPr>
              <a:t>For example, with PostgreSQL cluster from previous, can schedule tasks against the DB “out-of-band”</a:t>
            </a:r>
          </a:p>
          <a:p>
            <a:pPr marL="514350" indent="-285750">
              <a:buFont typeface="Arial" panose="020B0604020202020204" pitchFamily="34" charset="0"/>
              <a:buChar char="•"/>
            </a:pPr>
            <a:r>
              <a:rPr lang="en-US" dirty="0">
                <a:solidFill>
                  <a:schemeClr val="tx1">
                    <a:lumMod val="50000"/>
                  </a:schemeClr>
                </a:solidFill>
              </a:rPr>
              <a:t>Tasks like backing up databases, data migration, data loads, etc.</a:t>
            </a:r>
          </a:p>
          <a:p>
            <a:pPr marL="514350" indent="-285750">
              <a:buFont typeface="Arial" panose="020B0604020202020204" pitchFamily="34" charset="0"/>
              <a:buChar char="•"/>
            </a:pPr>
            <a:r>
              <a:rPr lang="en-US" dirty="0">
                <a:solidFill>
                  <a:schemeClr val="tx1">
                    <a:lumMod val="50000"/>
                  </a:schemeClr>
                </a:solidFill>
              </a:rPr>
              <a:t>Defined with a Pod spec and run to completion as a batch process</a:t>
            </a:r>
          </a:p>
        </p:txBody>
      </p:sp>
      <p:sp>
        <p:nvSpPr>
          <p:cNvPr id="4" name="Slide Number Placeholder 3">
            <a:extLst>
              <a:ext uri="{FF2B5EF4-FFF2-40B4-BE49-F238E27FC236}">
                <a16:creationId xmlns:a16="http://schemas.microsoft.com/office/drawing/2014/main" id="{A58FE7D4-9D68-444E-813B-F26E2933A99B}"/>
              </a:ext>
            </a:extLst>
          </p:cNvPr>
          <p:cNvSpPr>
            <a:spLocks noGrp="1"/>
          </p:cNvSpPr>
          <p:nvPr>
            <p:ph type="sldNum" idx="12"/>
          </p:nvPr>
        </p:nvSpPr>
        <p:spPr/>
        <p:txBody>
          <a:bodyPr/>
          <a:lstStyle/>
          <a:p>
            <a:fld id="{00000000-1234-1234-1234-123412341234}" type="slidenum">
              <a:rPr lang="en-US" smtClean="0"/>
              <a:pPr/>
              <a:t>156</a:t>
            </a:fld>
            <a:endParaRPr lang="en-US"/>
          </a:p>
        </p:txBody>
      </p:sp>
    </p:spTree>
    <p:extLst>
      <p:ext uri="{BB962C8B-B14F-4D97-AF65-F5344CB8AC3E}">
        <p14:creationId xmlns:p14="http://schemas.microsoft.com/office/powerpoint/2010/main" val="215215187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5BB64-772F-6344-953F-BDD1023F676E}"/>
              </a:ext>
            </a:extLst>
          </p:cNvPr>
          <p:cNvSpPr>
            <a:spLocks noGrp="1"/>
          </p:cNvSpPr>
          <p:nvPr>
            <p:ph type="title"/>
          </p:nvPr>
        </p:nvSpPr>
        <p:spPr/>
        <p:txBody>
          <a:bodyPr/>
          <a:lstStyle/>
          <a:p>
            <a:r>
              <a:rPr lang="en-US" dirty="0"/>
              <a:t>Jobs</a:t>
            </a:r>
          </a:p>
        </p:txBody>
      </p:sp>
      <p:sp>
        <p:nvSpPr>
          <p:cNvPr id="3" name="Text Placeholder 2">
            <a:extLst>
              <a:ext uri="{FF2B5EF4-FFF2-40B4-BE49-F238E27FC236}">
                <a16:creationId xmlns:a16="http://schemas.microsoft.com/office/drawing/2014/main" id="{C69813D0-98B7-FA45-90D4-DEADB6DCBDD3}"/>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Can run Pods for any container image but should represent a process with a discrete end (intended to run to completion)</a:t>
            </a:r>
          </a:p>
          <a:p>
            <a:pPr marL="514350" indent="-285750">
              <a:buFont typeface="Arial" panose="020B0604020202020204" pitchFamily="34" charset="0"/>
              <a:buChar char="•"/>
            </a:pPr>
            <a:r>
              <a:rPr lang="en-US" dirty="0">
                <a:solidFill>
                  <a:schemeClr val="tx1">
                    <a:lumMod val="50000"/>
                  </a:schemeClr>
                </a:solidFill>
              </a:rPr>
              <a:t>Jobs add labels to the underlying Pods created</a:t>
            </a:r>
          </a:p>
          <a:p>
            <a:pPr marL="514350" indent="-285750">
              <a:buFont typeface="Arial" panose="020B0604020202020204" pitchFamily="34" charset="0"/>
              <a:buChar char="•"/>
            </a:pPr>
            <a:r>
              <a:rPr lang="en-US" dirty="0">
                <a:solidFill>
                  <a:schemeClr val="tx1">
                    <a:lumMod val="50000"/>
                  </a:schemeClr>
                </a:solidFill>
              </a:rPr>
              <a:t>Includes a completions property for specifying how many times the Job should run</a:t>
            </a:r>
          </a:p>
        </p:txBody>
      </p:sp>
      <p:sp>
        <p:nvSpPr>
          <p:cNvPr id="4" name="Slide Number Placeholder 3">
            <a:extLst>
              <a:ext uri="{FF2B5EF4-FFF2-40B4-BE49-F238E27FC236}">
                <a16:creationId xmlns:a16="http://schemas.microsoft.com/office/drawing/2014/main" id="{A58FE7D4-9D68-444E-813B-F26E2933A99B}"/>
              </a:ext>
            </a:extLst>
          </p:cNvPr>
          <p:cNvSpPr>
            <a:spLocks noGrp="1"/>
          </p:cNvSpPr>
          <p:nvPr>
            <p:ph type="sldNum" idx="12"/>
          </p:nvPr>
        </p:nvSpPr>
        <p:spPr/>
        <p:txBody>
          <a:bodyPr/>
          <a:lstStyle/>
          <a:p>
            <a:fld id="{00000000-1234-1234-1234-123412341234}" type="slidenum">
              <a:rPr lang="en-US" smtClean="0"/>
              <a:pPr/>
              <a:t>157</a:t>
            </a:fld>
            <a:endParaRPr lang="en-US"/>
          </a:p>
        </p:txBody>
      </p:sp>
    </p:spTree>
    <p:extLst>
      <p:ext uri="{BB962C8B-B14F-4D97-AF65-F5344CB8AC3E}">
        <p14:creationId xmlns:p14="http://schemas.microsoft.com/office/powerpoint/2010/main" val="346223375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5BB64-772F-6344-953F-BDD1023F676E}"/>
              </a:ext>
            </a:extLst>
          </p:cNvPr>
          <p:cNvSpPr>
            <a:spLocks noGrp="1"/>
          </p:cNvSpPr>
          <p:nvPr>
            <p:ph type="title"/>
          </p:nvPr>
        </p:nvSpPr>
        <p:spPr/>
        <p:txBody>
          <a:bodyPr/>
          <a:lstStyle/>
          <a:p>
            <a:r>
              <a:rPr lang="en-US" dirty="0"/>
              <a:t>Jobs</a:t>
            </a:r>
          </a:p>
        </p:txBody>
      </p:sp>
      <p:sp>
        <p:nvSpPr>
          <p:cNvPr id="3" name="Text Placeholder 2">
            <a:extLst>
              <a:ext uri="{FF2B5EF4-FFF2-40B4-BE49-F238E27FC236}">
                <a16:creationId xmlns:a16="http://schemas.microsoft.com/office/drawing/2014/main" id="{C69813D0-98B7-FA45-90D4-DEADB6DCBDD3}"/>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And a parallelism property for specifying how many Pods to run in parallel</a:t>
            </a:r>
          </a:p>
          <a:p>
            <a:pPr marL="514350" indent="-285750">
              <a:buFont typeface="Arial" panose="020B0604020202020204" pitchFamily="34" charset="0"/>
              <a:buChar char="•"/>
            </a:pPr>
            <a:r>
              <a:rPr lang="en-US" dirty="0">
                <a:solidFill>
                  <a:schemeClr val="tx1">
                    <a:lumMod val="50000"/>
                  </a:schemeClr>
                </a:solidFill>
              </a:rPr>
              <a:t>Enables distribution of Job processing for multiple types/instances across the Cluster</a:t>
            </a:r>
          </a:p>
          <a:p>
            <a:pPr marL="514350" indent="-285750">
              <a:buFont typeface="Arial" panose="020B0604020202020204" pitchFamily="34" charset="0"/>
              <a:buChar char="•"/>
            </a:pPr>
            <a:r>
              <a:rPr lang="en-US" dirty="0">
                <a:solidFill>
                  <a:schemeClr val="tx1">
                    <a:lumMod val="50000"/>
                  </a:schemeClr>
                </a:solidFill>
              </a:rPr>
              <a:t>Also, can assist with managing the speed of Job execution</a:t>
            </a:r>
          </a:p>
        </p:txBody>
      </p:sp>
      <p:sp>
        <p:nvSpPr>
          <p:cNvPr id="4" name="Slide Number Placeholder 3">
            <a:extLst>
              <a:ext uri="{FF2B5EF4-FFF2-40B4-BE49-F238E27FC236}">
                <a16:creationId xmlns:a16="http://schemas.microsoft.com/office/drawing/2014/main" id="{A58FE7D4-9D68-444E-813B-F26E2933A99B}"/>
              </a:ext>
            </a:extLst>
          </p:cNvPr>
          <p:cNvSpPr>
            <a:spLocks noGrp="1"/>
          </p:cNvSpPr>
          <p:nvPr>
            <p:ph type="sldNum" idx="12"/>
          </p:nvPr>
        </p:nvSpPr>
        <p:spPr/>
        <p:txBody>
          <a:bodyPr/>
          <a:lstStyle/>
          <a:p>
            <a:fld id="{00000000-1234-1234-1234-123412341234}" type="slidenum">
              <a:rPr lang="en-US" smtClean="0"/>
              <a:pPr/>
              <a:t>158</a:t>
            </a:fld>
            <a:endParaRPr lang="en-US"/>
          </a:p>
        </p:txBody>
      </p:sp>
    </p:spTree>
    <p:extLst>
      <p:ext uri="{BB962C8B-B14F-4D97-AF65-F5344CB8AC3E}">
        <p14:creationId xmlns:p14="http://schemas.microsoft.com/office/powerpoint/2010/main" val="41132443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5BB64-772F-6344-953F-BDD1023F676E}"/>
              </a:ext>
            </a:extLst>
          </p:cNvPr>
          <p:cNvSpPr>
            <a:spLocks noGrp="1"/>
          </p:cNvSpPr>
          <p:nvPr>
            <p:ph type="title"/>
          </p:nvPr>
        </p:nvSpPr>
        <p:spPr/>
        <p:txBody>
          <a:bodyPr/>
          <a:lstStyle/>
          <a:p>
            <a:r>
              <a:rPr lang="en-US" dirty="0" err="1"/>
              <a:t>CronJobs</a:t>
            </a:r>
            <a:endParaRPr lang="en-US" dirty="0"/>
          </a:p>
        </p:txBody>
      </p:sp>
      <p:sp>
        <p:nvSpPr>
          <p:cNvPr id="3" name="Text Placeholder 2">
            <a:extLst>
              <a:ext uri="{FF2B5EF4-FFF2-40B4-BE49-F238E27FC236}">
                <a16:creationId xmlns:a16="http://schemas.microsoft.com/office/drawing/2014/main" id="{C69813D0-98B7-FA45-90D4-DEADB6DCBDD3}"/>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Specific type of Job for executing regularly and on a schedule</a:t>
            </a:r>
          </a:p>
          <a:p>
            <a:pPr marL="514350" indent="-285750">
              <a:buFont typeface="Arial" panose="020B0604020202020204" pitchFamily="34" charset="0"/>
              <a:buChar char="•"/>
            </a:pPr>
            <a:r>
              <a:rPr lang="en-US" dirty="0">
                <a:solidFill>
                  <a:schemeClr val="tx1">
                    <a:lumMod val="50000"/>
                  </a:schemeClr>
                </a:solidFill>
              </a:rPr>
              <a:t>Allows definition of a Job spec for use by </a:t>
            </a:r>
            <a:r>
              <a:rPr lang="en-US" dirty="0" err="1">
                <a:solidFill>
                  <a:schemeClr val="tx1">
                    <a:lumMod val="50000"/>
                  </a:schemeClr>
                </a:solidFill>
              </a:rPr>
              <a:t>CronJob</a:t>
            </a:r>
            <a:r>
              <a:rPr lang="en-US" dirty="0">
                <a:solidFill>
                  <a:schemeClr val="tx1">
                    <a:lumMod val="50000"/>
                  </a:schemeClr>
                </a:solidFill>
              </a:rPr>
              <a:t> for Job creation on the defined schedule</a:t>
            </a:r>
          </a:p>
          <a:p>
            <a:pPr marL="514350" indent="-285750">
              <a:buFont typeface="Arial" panose="020B0604020202020204" pitchFamily="34" charset="0"/>
              <a:buChar char="•"/>
            </a:pPr>
            <a:r>
              <a:rPr lang="en-US" dirty="0">
                <a:solidFill>
                  <a:schemeClr val="tx1">
                    <a:lumMod val="50000"/>
                  </a:schemeClr>
                </a:solidFill>
              </a:rPr>
              <a:t>Use the Linux Cron format</a:t>
            </a:r>
          </a:p>
        </p:txBody>
      </p:sp>
      <p:sp>
        <p:nvSpPr>
          <p:cNvPr id="4" name="Slide Number Placeholder 3">
            <a:extLst>
              <a:ext uri="{FF2B5EF4-FFF2-40B4-BE49-F238E27FC236}">
                <a16:creationId xmlns:a16="http://schemas.microsoft.com/office/drawing/2014/main" id="{A58FE7D4-9D68-444E-813B-F26E2933A99B}"/>
              </a:ext>
            </a:extLst>
          </p:cNvPr>
          <p:cNvSpPr>
            <a:spLocks noGrp="1"/>
          </p:cNvSpPr>
          <p:nvPr>
            <p:ph type="sldNum" idx="12"/>
          </p:nvPr>
        </p:nvSpPr>
        <p:spPr/>
        <p:txBody>
          <a:bodyPr/>
          <a:lstStyle/>
          <a:p>
            <a:fld id="{00000000-1234-1234-1234-123412341234}" type="slidenum">
              <a:rPr lang="en-US" smtClean="0"/>
              <a:pPr/>
              <a:t>159</a:t>
            </a:fld>
            <a:endParaRPr lang="en-US"/>
          </a:p>
        </p:txBody>
      </p:sp>
      <p:pic>
        <p:nvPicPr>
          <p:cNvPr id="1028" name="Picture 4">
            <a:extLst>
              <a:ext uri="{FF2B5EF4-FFF2-40B4-BE49-F238E27FC236}">
                <a16:creationId xmlns:a16="http://schemas.microsoft.com/office/drawing/2014/main" id="{61BD603A-67E9-4D76-A5E7-B3C20EA1A8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8474" y="2179056"/>
            <a:ext cx="4724527" cy="2187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648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3DB4F-5300-5E40-982D-0BF7D49EF984}"/>
              </a:ext>
            </a:extLst>
          </p:cNvPr>
          <p:cNvSpPr>
            <a:spLocks noGrp="1"/>
          </p:cNvSpPr>
          <p:nvPr>
            <p:ph type="title"/>
          </p:nvPr>
        </p:nvSpPr>
        <p:spPr/>
        <p:txBody>
          <a:bodyPr/>
          <a:lstStyle/>
          <a:p>
            <a:r>
              <a:rPr lang="en-US"/>
              <a:t>What are Microservices?</a:t>
            </a:r>
          </a:p>
        </p:txBody>
      </p:sp>
      <p:sp>
        <p:nvSpPr>
          <p:cNvPr id="3" name="Text Placeholder 2">
            <a:extLst>
              <a:ext uri="{FF2B5EF4-FFF2-40B4-BE49-F238E27FC236}">
                <a16:creationId xmlns:a16="http://schemas.microsoft.com/office/drawing/2014/main" id="{3112BF7B-6A39-234D-8CA6-5C8396A7C3A3}"/>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An architectural style in which a distributed application is created as a collection of services that are:</a:t>
            </a:r>
          </a:p>
          <a:p>
            <a:pPr marL="971550" lvl="1" indent="-285750">
              <a:buFont typeface="Wingdings" panose="05000000000000000000" pitchFamily="2" charset="2"/>
              <a:buChar char="Ø"/>
            </a:pPr>
            <a:r>
              <a:rPr lang="en-US" dirty="0">
                <a:solidFill>
                  <a:schemeClr val="tx1">
                    <a:lumMod val="50000"/>
                  </a:schemeClr>
                </a:solidFill>
              </a:rPr>
              <a:t>Highly maintainable and testable</a:t>
            </a:r>
          </a:p>
          <a:p>
            <a:pPr marL="971550" lvl="1" indent="-285750">
              <a:buFont typeface="Wingdings" panose="05000000000000000000" pitchFamily="2" charset="2"/>
              <a:buChar char="Ø"/>
            </a:pPr>
            <a:r>
              <a:rPr lang="en-US" dirty="0">
                <a:solidFill>
                  <a:schemeClr val="tx1">
                    <a:lumMod val="50000"/>
                  </a:schemeClr>
                </a:solidFill>
              </a:rPr>
              <a:t>Loosely coupled</a:t>
            </a:r>
          </a:p>
          <a:p>
            <a:pPr marL="971550" lvl="1" indent="-285750">
              <a:buFont typeface="Wingdings" panose="05000000000000000000" pitchFamily="2" charset="2"/>
              <a:buChar char="Ø"/>
            </a:pPr>
            <a:r>
              <a:rPr lang="en-US" dirty="0">
                <a:solidFill>
                  <a:schemeClr val="tx1">
                    <a:lumMod val="50000"/>
                  </a:schemeClr>
                </a:solidFill>
              </a:rPr>
              <a:t>Independently deployable (by extension, independently-scalable)</a:t>
            </a:r>
          </a:p>
          <a:p>
            <a:pPr marL="971550" lvl="1" indent="-285750">
              <a:buFont typeface="Wingdings" panose="05000000000000000000" pitchFamily="2" charset="2"/>
              <a:buChar char="Ø"/>
            </a:pPr>
            <a:r>
              <a:rPr lang="en-US" dirty="0">
                <a:solidFill>
                  <a:schemeClr val="tx1">
                    <a:lumMod val="50000"/>
                  </a:schemeClr>
                </a:solidFill>
              </a:rPr>
              <a:t>Domain centric and organized around business capabilities</a:t>
            </a:r>
          </a:p>
          <a:p>
            <a:pPr marL="514350" indent="-285750">
              <a:buFont typeface="Arial" panose="020B0604020202020204" pitchFamily="34" charset="0"/>
              <a:buChar char="•"/>
            </a:pPr>
            <a:r>
              <a:rPr lang="en-US" dirty="0">
                <a:solidFill>
                  <a:schemeClr val="tx1">
                    <a:lumMod val="50000"/>
                  </a:schemeClr>
                </a:solidFill>
              </a:rPr>
              <a:t>The Microservices architecture enables the continuous deployment and delivery of large, complex distributed applications</a:t>
            </a:r>
          </a:p>
          <a:p>
            <a:pPr marL="514350" indent="-285750">
              <a:buFont typeface="Arial" panose="020B0604020202020204" pitchFamily="34" charset="0"/>
              <a:buChar char="•"/>
            </a:pPr>
            <a:endParaRPr lang="en-US" dirty="0">
              <a:solidFill>
                <a:schemeClr val="tx1">
                  <a:lumMod val="50000"/>
                </a:schemeClr>
              </a:solidFill>
            </a:endParaRPr>
          </a:p>
        </p:txBody>
      </p:sp>
      <p:sp>
        <p:nvSpPr>
          <p:cNvPr id="4" name="Slide Number Placeholder 3">
            <a:extLst>
              <a:ext uri="{FF2B5EF4-FFF2-40B4-BE49-F238E27FC236}">
                <a16:creationId xmlns:a16="http://schemas.microsoft.com/office/drawing/2014/main" id="{EB8C0DA2-A7F3-D544-8297-0E2159B67F0C}"/>
              </a:ext>
            </a:extLst>
          </p:cNvPr>
          <p:cNvSpPr>
            <a:spLocks noGrp="1"/>
          </p:cNvSpPr>
          <p:nvPr>
            <p:ph type="sldNum" idx="12"/>
          </p:nvPr>
        </p:nvSpPr>
        <p:spPr/>
        <p:txBody>
          <a:bodyPr/>
          <a:lstStyle/>
          <a:p>
            <a:fld id="{00000000-1234-1234-1234-123412341234}" type="slidenum">
              <a:rPr lang="en-US" smtClean="0"/>
              <a:pPr/>
              <a:t>16</a:t>
            </a:fld>
            <a:endParaRPr lang="en-US"/>
          </a:p>
        </p:txBody>
      </p:sp>
    </p:spTree>
    <p:extLst>
      <p:ext uri="{BB962C8B-B14F-4D97-AF65-F5344CB8AC3E}">
        <p14:creationId xmlns:p14="http://schemas.microsoft.com/office/powerpoint/2010/main" val="128495927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5BB64-772F-6344-953F-BDD1023F676E}"/>
              </a:ext>
            </a:extLst>
          </p:cNvPr>
          <p:cNvSpPr>
            <a:spLocks noGrp="1"/>
          </p:cNvSpPr>
          <p:nvPr>
            <p:ph type="title"/>
          </p:nvPr>
        </p:nvSpPr>
        <p:spPr/>
        <p:txBody>
          <a:bodyPr/>
          <a:lstStyle/>
          <a:p>
            <a:r>
              <a:rPr lang="en-US" dirty="0" err="1"/>
              <a:t>CronJobs</a:t>
            </a:r>
            <a:endParaRPr lang="en-US" dirty="0"/>
          </a:p>
        </p:txBody>
      </p:sp>
      <p:sp>
        <p:nvSpPr>
          <p:cNvPr id="3" name="Text Placeholder 2">
            <a:extLst>
              <a:ext uri="{FF2B5EF4-FFF2-40B4-BE49-F238E27FC236}">
                <a16:creationId xmlns:a16="http://schemas.microsoft.com/office/drawing/2014/main" id="{C69813D0-98B7-FA45-90D4-DEADB6DCBDD3}"/>
              </a:ext>
            </a:extLst>
          </p:cNvPr>
          <p:cNvSpPr>
            <a:spLocks noGrp="1"/>
          </p:cNvSpPr>
          <p:nvPr>
            <p:ph type="subTitle" idx="1"/>
          </p:nvPr>
        </p:nvSpPr>
        <p:spPr>
          <a:xfrm>
            <a:off x="613700" y="1249784"/>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Can move </a:t>
            </a:r>
            <a:r>
              <a:rPr lang="en-US" dirty="0" err="1">
                <a:solidFill>
                  <a:schemeClr val="tx1">
                    <a:lumMod val="50000"/>
                  </a:schemeClr>
                </a:solidFill>
              </a:rPr>
              <a:t>CronJobs</a:t>
            </a:r>
            <a:r>
              <a:rPr lang="en-US" dirty="0">
                <a:solidFill>
                  <a:schemeClr val="tx1">
                    <a:lumMod val="50000"/>
                  </a:schemeClr>
                </a:solidFill>
              </a:rPr>
              <a:t> to suspended state</a:t>
            </a:r>
          </a:p>
          <a:p>
            <a:pPr marL="514350" indent="-285750">
              <a:buFont typeface="Arial" panose="020B0604020202020204" pitchFamily="34" charset="0"/>
              <a:buChar char="•"/>
            </a:pPr>
            <a:r>
              <a:rPr lang="en-US" dirty="0">
                <a:solidFill>
                  <a:schemeClr val="tx1">
                    <a:lumMod val="50000"/>
                  </a:schemeClr>
                </a:solidFill>
              </a:rPr>
              <a:t>Logic needs to account for standard Pod lifecycle management</a:t>
            </a:r>
          </a:p>
          <a:p>
            <a:pPr marL="514350" indent="-285750">
              <a:buFont typeface="Arial" panose="020B0604020202020204" pitchFamily="34" charset="0"/>
              <a:buChar char="•"/>
            </a:pPr>
            <a:r>
              <a:rPr lang="en-US" dirty="0">
                <a:solidFill>
                  <a:schemeClr val="tx1">
                    <a:lumMod val="50000"/>
                  </a:schemeClr>
                </a:solidFill>
              </a:rPr>
              <a:t>Could include restarts or parallel runs – logic needs to support</a:t>
            </a:r>
          </a:p>
        </p:txBody>
      </p:sp>
      <p:sp>
        <p:nvSpPr>
          <p:cNvPr id="4" name="Slide Number Placeholder 3">
            <a:extLst>
              <a:ext uri="{FF2B5EF4-FFF2-40B4-BE49-F238E27FC236}">
                <a16:creationId xmlns:a16="http://schemas.microsoft.com/office/drawing/2014/main" id="{A58FE7D4-9D68-444E-813B-F26E2933A99B}"/>
              </a:ext>
            </a:extLst>
          </p:cNvPr>
          <p:cNvSpPr>
            <a:spLocks noGrp="1"/>
          </p:cNvSpPr>
          <p:nvPr>
            <p:ph type="sldNum" idx="12"/>
          </p:nvPr>
        </p:nvSpPr>
        <p:spPr/>
        <p:txBody>
          <a:bodyPr/>
          <a:lstStyle/>
          <a:p>
            <a:fld id="{00000000-1234-1234-1234-123412341234}" type="slidenum">
              <a:rPr lang="en-US" smtClean="0"/>
              <a:pPr/>
              <a:t>160</a:t>
            </a:fld>
            <a:endParaRPr lang="en-US"/>
          </a:p>
        </p:txBody>
      </p:sp>
    </p:spTree>
    <p:extLst>
      <p:ext uri="{BB962C8B-B14F-4D97-AF65-F5344CB8AC3E}">
        <p14:creationId xmlns:p14="http://schemas.microsoft.com/office/powerpoint/2010/main" val="357587377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5C16-AFC7-F34F-9416-A71AB7DDEA7D}"/>
              </a:ext>
            </a:extLst>
          </p:cNvPr>
          <p:cNvSpPr>
            <a:spLocks noGrp="1"/>
          </p:cNvSpPr>
          <p:nvPr>
            <p:ph type="title"/>
          </p:nvPr>
        </p:nvSpPr>
        <p:spPr/>
        <p:txBody>
          <a:bodyPr/>
          <a:lstStyle/>
          <a:p>
            <a:r>
              <a:rPr lang="en-US" dirty="0"/>
              <a:t>Lab 09</a:t>
            </a:r>
          </a:p>
        </p:txBody>
      </p:sp>
      <p:sp>
        <p:nvSpPr>
          <p:cNvPr id="4" name="Slide Number Placeholder 3">
            <a:extLst>
              <a:ext uri="{FF2B5EF4-FFF2-40B4-BE49-F238E27FC236}">
                <a16:creationId xmlns:a16="http://schemas.microsoft.com/office/drawing/2014/main" id="{B5104B3D-3614-D640-965C-8D8AB9FCC5EE}"/>
              </a:ext>
            </a:extLst>
          </p:cNvPr>
          <p:cNvSpPr>
            <a:spLocks noGrp="1"/>
          </p:cNvSpPr>
          <p:nvPr>
            <p:ph type="sldNum" idx="12"/>
          </p:nvPr>
        </p:nvSpPr>
        <p:spPr/>
        <p:txBody>
          <a:bodyPr/>
          <a:lstStyle/>
          <a:p>
            <a:fld id="{00000000-1234-1234-1234-123412341234}" type="slidenum">
              <a:rPr lang="en-US" smtClean="0"/>
              <a:pPr/>
              <a:t>161</a:t>
            </a:fld>
            <a:endParaRPr lang="en-US"/>
          </a:p>
        </p:txBody>
      </p:sp>
    </p:spTree>
    <p:extLst>
      <p:ext uri="{BB962C8B-B14F-4D97-AF65-F5344CB8AC3E}">
        <p14:creationId xmlns:p14="http://schemas.microsoft.com/office/powerpoint/2010/main" val="13244086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5BB64-772F-6344-953F-BDD1023F676E}"/>
              </a:ext>
            </a:extLst>
          </p:cNvPr>
          <p:cNvSpPr>
            <a:spLocks noGrp="1"/>
          </p:cNvSpPr>
          <p:nvPr>
            <p:ph type="title"/>
          </p:nvPr>
        </p:nvSpPr>
        <p:spPr/>
        <p:txBody>
          <a:bodyPr/>
          <a:lstStyle/>
          <a:p>
            <a:r>
              <a:rPr lang="en-US" dirty="0"/>
              <a:t>Startup Probes</a:t>
            </a:r>
          </a:p>
        </p:txBody>
      </p:sp>
      <p:sp>
        <p:nvSpPr>
          <p:cNvPr id="3" name="Text Placeholder 2">
            <a:extLst>
              <a:ext uri="{FF2B5EF4-FFF2-40B4-BE49-F238E27FC236}">
                <a16:creationId xmlns:a16="http://schemas.microsoft.com/office/drawing/2014/main" id="{C69813D0-98B7-FA45-90D4-DEADB6DCBDD3}"/>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First probe executed on startup and determines if app is initialized and ready for traffic</a:t>
            </a:r>
          </a:p>
          <a:p>
            <a:pPr marL="514350" indent="-285750">
              <a:buFont typeface="Arial" panose="020B0604020202020204" pitchFamily="34" charset="0"/>
              <a:buChar char="•"/>
            </a:pPr>
            <a:r>
              <a:rPr lang="en-US" dirty="0">
                <a:solidFill>
                  <a:schemeClr val="tx1">
                    <a:lumMod val="50000"/>
                  </a:schemeClr>
                </a:solidFill>
              </a:rPr>
              <a:t>Only runs on initialization – once complete, will not run again in the Pod</a:t>
            </a:r>
          </a:p>
          <a:p>
            <a:pPr marL="514350" indent="-285750">
              <a:buFont typeface="Arial" panose="020B0604020202020204" pitchFamily="34" charset="0"/>
              <a:buChar char="•"/>
            </a:pPr>
            <a:r>
              <a:rPr lang="en-US" dirty="0">
                <a:solidFill>
                  <a:schemeClr val="tx1">
                    <a:lumMod val="50000"/>
                  </a:schemeClr>
                </a:solidFill>
              </a:rPr>
              <a:t>Can specify number of probe attempts (</a:t>
            </a:r>
            <a:r>
              <a:rPr lang="en-US" dirty="0" err="1">
                <a:solidFill>
                  <a:schemeClr val="tx1">
                    <a:lumMod val="50000"/>
                  </a:schemeClr>
                </a:solidFill>
              </a:rPr>
              <a:t>failureThreshold</a:t>
            </a:r>
            <a:r>
              <a:rPr lang="en-US" dirty="0">
                <a:solidFill>
                  <a:schemeClr val="tx1">
                    <a:lumMod val="50000"/>
                  </a:schemeClr>
                </a:solidFill>
              </a:rPr>
              <a:t>)</a:t>
            </a:r>
          </a:p>
          <a:p>
            <a:pPr marL="514350" indent="-285750">
              <a:buFont typeface="Arial" panose="020B0604020202020204" pitchFamily="34" charset="0"/>
              <a:buChar char="•"/>
            </a:pPr>
            <a:r>
              <a:rPr lang="en-US" dirty="0">
                <a:solidFill>
                  <a:schemeClr val="tx1">
                    <a:lumMod val="50000"/>
                  </a:schemeClr>
                </a:solidFill>
              </a:rPr>
              <a:t>And number of seconds to wait between retries (</a:t>
            </a:r>
            <a:r>
              <a:rPr lang="en-US" dirty="0" err="1">
                <a:solidFill>
                  <a:schemeClr val="tx1">
                    <a:lumMod val="50000"/>
                  </a:schemeClr>
                </a:solidFill>
              </a:rPr>
              <a:t>periodSeconds</a:t>
            </a:r>
            <a:r>
              <a:rPr lang="en-US" dirty="0">
                <a:solidFill>
                  <a:schemeClr val="tx1">
                    <a:lumMod val="50000"/>
                  </a:schemeClr>
                </a:solidFill>
              </a:rPr>
              <a:t>)</a:t>
            </a:r>
          </a:p>
          <a:p>
            <a:pPr marL="514350" indent="-285750">
              <a:buFont typeface="Arial" panose="020B0604020202020204" pitchFamily="34" charset="0"/>
              <a:buChar char="•"/>
            </a:pPr>
            <a:r>
              <a:rPr lang="en-US" dirty="0">
                <a:solidFill>
                  <a:schemeClr val="tx1">
                    <a:lumMod val="50000"/>
                  </a:schemeClr>
                </a:solidFill>
              </a:rPr>
              <a:t>If all defined attempts fail, k8s will kill the Pod and startup a replacement</a:t>
            </a:r>
          </a:p>
        </p:txBody>
      </p:sp>
      <p:sp>
        <p:nvSpPr>
          <p:cNvPr id="4" name="Slide Number Placeholder 3">
            <a:extLst>
              <a:ext uri="{FF2B5EF4-FFF2-40B4-BE49-F238E27FC236}">
                <a16:creationId xmlns:a16="http://schemas.microsoft.com/office/drawing/2014/main" id="{A58FE7D4-9D68-444E-813B-F26E2933A99B}"/>
              </a:ext>
            </a:extLst>
          </p:cNvPr>
          <p:cNvSpPr>
            <a:spLocks noGrp="1"/>
          </p:cNvSpPr>
          <p:nvPr>
            <p:ph type="sldNum" idx="12"/>
          </p:nvPr>
        </p:nvSpPr>
        <p:spPr/>
        <p:txBody>
          <a:bodyPr/>
          <a:lstStyle/>
          <a:p>
            <a:fld id="{00000000-1234-1234-1234-123412341234}" type="slidenum">
              <a:rPr lang="en-US" smtClean="0"/>
              <a:pPr/>
              <a:t>162</a:t>
            </a:fld>
            <a:endParaRPr lang="en-US"/>
          </a:p>
        </p:txBody>
      </p:sp>
    </p:spTree>
    <p:extLst>
      <p:ext uri="{BB962C8B-B14F-4D97-AF65-F5344CB8AC3E}">
        <p14:creationId xmlns:p14="http://schemas.microsoft.com/office/powerpoint/2010/main" val="39592667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5BB64-772F-6344-953F-BDD1023F676E}"/>
              </a:ext>
            </a:extLst>
          </p:cNvPr>
          <p:cNvSpPr>
            <a:spLocks noGrp="1"/>
          </p:cNvSpPr>
          <p:nvPr>
            <p:ph type="title"/>
          </p:nvPr>
        </p:nvSpPr>
        <p:spPr/>
        <p:txBody>
          <a:bodyPr/>
          <a:lstStyle/>
          <a:p>
            <a:r>
              <a:rPr lang="en-US" dirty="0"/>
              <a:t>Readiness Probes</a:t>
            </a:r>
          </a:p>
        </p:txBody>
      </p:sp>
      <p:sp>
        <p:nvSpPr>
          <p:cNvPr id="3" name="Text Placeholder 2">
            <a:extLst>
              <a:ext uri="{FF2B5EF4-FFF2-40B4-BE49-F238E27FC236}">
                <a16:creationId xmlns:a16="http://schemas.microsoft.com/office/drawing/2014/main" id="{C69813D0-98B7-FA45-90D4-DEADB6DCBDD3}"/>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k8s knows if Pod container is running but not if application inside is healthy (specific to the app)</a:t>
            </a:r>
          </a:p>
          <a:p>
            <a:pPr marL="514350" indent="-285750">
              <a:buFont typeface="Arial" panose="020B0604020202020204" pitchFamily="34" charset="0"/>
              <a:buChar char="•"/>
            </a:pPr>
            <a:r>
              <a:rPr lang="en-US" dirty="0">
                <a:solidFill>
                  <a:schemeClr val="tx1">
                    <a:lumMod val="50000"/>
                  </a:schemeClr>
                </a:solidFill>
              </a:rPr>
              <a:t>Defined in the Pod spec</a:t>
            </a:r>
          </a:p>
          <a:p>
            <a:pPr marL="514350" indent="-285750">
              <a:buFont typeface="Arial" panose="020B0604020202020204" pitchFamily="34" charset="0"/>
              <a:buChar char="•"/>
            </a:pPr>
            <a:r>
              <a:rPr lang="en-US" dirty="0">
                <a:solidFill>
                  <a:schemeClr val="tx1">
                    <a:lumMod val="50000"/>
                  </a:schemeClr>
                </a:solidFill>
              </a:rPr>
              <a:t>Execute health checks on a fixed schedule</a:t>
            </a:r>
          </a:p>
        </p:txBody>
      </p:sp>
      <p:sp>
        <p:nvSpPr>
          <p:cNvPr id="4" name="Slide Number Placeholder 3">
            <a:extLst>
              <a:ext uri="{FF2B5EF4-FFF2-40B4-BE49-F238E27FC236}">
                <a16:creationId xmlns:a16="http://schemas.microsoft.com/office/drawing/2014/main" id="{A58FE7D4-9D68-444E-813B-F26E2933A99B}"/>
              </a:ext>
            </a:extLst>
          </p:cNvPr>
          <p:cNvSpPr>
            <a:spLocks noGrp="1"/>
          </p:cNvSpPr>
          <p:nvPr>
            <p:ph type="sldNum" idx="12"/>
          </p:nvPr>
        </p:nvSpPr>
        <p:spPr/>
        <p:txBody>
          <a:bodyPr/>
          <a:lstStyle/>
          <a:p>
            <a:fld id="{00000000-1234-1234-1234-123412341234}" type="slidenum">
              <a:rPr lang="en-US" smtClean="0"/>
              <a:pPr/>
              <a:t>163</a:t>
            </a:fld>
            <a:endParaRPr lang="en-US"/>
          </a:p>
        </p:txBody>
      </p:sp>
    </p:spTree>
    <p:extLst>
      <p:ext uri="{BB962C8B-B14F-4D97-AF65-F5344CB8AC3E}">
        <p14:creationId xmlns:p14="http://schemas.microsoft.com/office/powerpoint/2010/main" val="398925868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5BB64-772F-6344-953F-BDD1023F676E}"/>
              </a:ext>
            </a:extLst>
          </p:cNvPr>
          <p:cNvSpPr>
            <a:spLocks noGrp="1"/>
          </p:cNvSpPr>
          <p:nvPr>
            <p:ph type="title"/>
          </p:nvPr>
        </p:nvSpPr>
        <p:spPr/>
        <p:txBody>
          <a:bodyPr/>
          <a:lstStyle/>
          <a:p>
            <a:r>
              <a:rPr lang="en-US" dirty="0"/>
              <a:t>Readiness Probes</a:t>
            </a:r>
          </a:p>
        </p:txBody>
      </p:sp>
      <p:sp>
        <p:nvSpPr>
          <p:cNvPr id="3" name="Text Placeholder 2">
            <a:extLst>
              <a:ext uri="{FF2B5EF4-FFF2-40B4-BE49-F238E27FC236}">
                <a16:creationId xmlns:a16="http://schemas.microsoft.com/office/drawing/2014/main" id="{C69813D0-98B7-FA45-90D4-DEADB6DCBDD3}"/>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Act at the network level and manage routing for listening components</a:t>
            </a:r>
          </a:p>
          <a:p>
            <a:pPr marL="514350" indent="-285750">
              <a:buFont typeface="Arial" panose="020B0604020202020204" pitchFamily="34" charset="0"/>
              <a:buChar char="•"/>
            </a:pPr>
            <a:r>
              <a:rPr lang="en-US" dirty="0">
                <a:solidFill>
                  <a:schemeClr val="tx1">
                    <a:lumMod val="50000"/>
                  </a:schemeClr>
                </a:solidFill>
              </a:rPr>
              <a:t>If deemed unhealthy, Pod will be taken out of ready state and removed from list of active Pods</a:t>
            </a:r>
          </a:p>
          <a:p>
            <a:pPr marL="514350" indent="-285750">
              <a:buFont typeface="Arial" panose="020B0604020202020204" pitchFamily="34" charset="0"/>
              <a:buChar char="•"/>
            </a:pPr>
            <a:r>
              <a:rPr lang="en-US" dirty="0">
                <a:solidFill>
                  <a:schemeClr val="tx1">
                    <a:lumMod val="50000"/>
                  </a:schemeClr>
                </a:solidFill>
              </a:rPr>
              <a:t>k8s keeps running probe looking for Pods that have recovered for reassociation to the Service</a:t>
            </a:r>
          </a:p>
          <a:p>
            <a:pPr marL="514350" indent="-285750">
              <a:buFont typeface="Arial" panose="020B0604020202020204" pitchFamily="34" charset="0"/>
              <a:buChar char="•"/>
            </a:pPr>
            <a:r>
              <a:rPr lang="en-US" dirty="0">
                <a:solidFill>
                  <a:schemeClr val="tx1">
                    <a:lumMod val="50000"/>
                  </a:schemeClr>
                </a:solidFill>
              </a:rPr>
              <a:t>Different types of probes are supported – e.g., HTTP GET for web apps</a:t>
            </a:r>
          </a:p>
        </p:txBody>
      </p:sp>
      <p:sp>
        <p:nvSpPr>
          <p:cNvPr id="4" name="Slide Number Placeholder 3">
            <a:extLst>
              <a:ext uri="{FF2B5EF4-FFF2-40B4-BE49-F238E27FC236}">
                <a16:creationId xmlns:a16="http://schemas.microsoft.com/office/drawing/2014/main" id="{A58FE7D4-9D68-444E-813B-F26E2933A99B}"/>
              </a:ext>
            </a:extLst>
          </p:cNvPr>
          <p:cNvSpPr>
            <a:spLocks noGrp="1"/>
          </p:cNvSpPr>
          <p:nvPr>
            <p:ph type="sldNum" idx="12"/>
          </p:nvPr>
        </p:nvSpPr>
        <p:spPr/>
        <p:txBody>
          <a:bodyPr/>
          <a:lstStyle/>
          <a:p>
            <a:fld id="{00000000-1234-1234-1234-123412341234}" type="slidenum">
              <a:rPr lang="en-US" smtClean="0"/>
              <a:pPr/>
              <a:t>164</a:t>
            </a:fld>
            <a:endParaRPr lang="en-US"/>
          </a:p>
        </p:txBody>
      </p:sp>
    </p:spTree>
    <p:extLst>
      <p:ext uri="{BB962C8B-B14F-4D97-AF65-F5344CB8AC3E}">
        <p14:creationId xmlns:p14="http://schemas.microsoft.com/office/powerpoint/2010/main" val="366221011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5BB64-772F-6344-953F-BDD1023F676E}"/>
              </a:ext>
            </a:extLst>
          </p:cNvPr>
          <p:cNvSpPr>
            <a:spLocks noGrp="1"/>
          </p:cNvSpPr>
          <p:nvPr>
            <p:ph type="title"/>
          </p:nvPr>
        </p:nvSpPr>
        <p:spPr/>
        <p:txBody>
          <a:bodyPr/>
          <a:lstStyle/>
          <a:p>
            <a:r>
              <a:rPr lang="en-US" dirty="0"/>
              <a:t>Liveness Probes</a:t>
            </a:r>
          </a:p>
        </p:txBody>
      </p:sp>
      <p:sp>
        <p:nvSpPr>
          <p:cNvPr id="3" name="Text Placeholder 2">
            <a:extLst>
              <a:ext uri="{FF2B5EF4-FFF2-40B4-BE49-F238E27FC236}">
                <a16:creationId xmlns:a16="http://schemas.microsoft.com/office/drawing/2014/main" id="{C69813D0-98B7-FA45-90D4-DEADB6DCBDD3}"/>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Use same health checks as readiness probes</a:t>
            </a:r>
          </a:p>
          <a:p>
            <a:pPr marL="514350" indent="-285750">
              <a:buFont typeface="Arial" panose="020B0604020202020204" pitchFamily="34" charset="0"/>
              <a:buChar char="•"/>
            </a:pPr>
            <a:r>
              <a:rPr lang="en-US" dirty="0">
                <a:solidFill>
                  <a:schemeClr val="tx1">
                    <a:lumMod val="50000"/>
                  </a:schemeClr>
                </a:solidFill>
              </a:rPr>
              <a:t>Action on failure is different</a:t>
            </a:r>
          </a:p>
          <a:p>
            <a:pPr marL="514350" indent="-285750">
              <a:buFont typeface="Arial" panose="020B0604020202020204" pitchFamily="34" charset="0"/>
              <a:buChar char="•"/>
            </a:pPr>
            <a:r>
              <a:rPr lang="en-US" dirty="0">
                <a:solidFill>
                  <a:schemeClr val="tx1">
                    <a:lumMod val="50000"/>
                  </a:schemeClr>
                </a:solidFill>
              </a:rPr>
              <a:t>Act at compute level and restart unhealthy Pods</a:t>
            </a:r>
          </a:p>
          <a:p>
            <a:pPr marL="514350" indent="-285750">
              <a:buFont typeface="Arial" panose="020B0604020202020204" pitchFamily="34" charset="0"/>
              <a:buChar char="•"/>
            </a:pPr>
            <a:r>
              <a:rPr lang="en-US" dirty="0">
                <a:solidFill>
                  <a:schemeClr val="tx1">
                    <a:lumMod val="50000"/>
                  </a:schemeClr>
                </a:solidFill>
              </a:rPr>
              <a:t>Different types of probes are supported – e.g., HTTP GET for web apps</a:t>
            </a:r>
          </a:p>
        </p:txBody>
      </p:sp>
      <p:sp>
        <p:nvSpPr>
          <p:cNvPr id="4" name="Slide Number Placeholder 3">
            <a:extLst>
              <a:ext uri="{FF2B5EF4-FFF2-40B4-BE49-F238E27FC236}">
                <a16:creationId xmlns:a16="http://schemas.microsoft.com/office/drawing/2014/main" id="{A58FE7D4-9D68-444E-813B-F26E2933A99B}"/>
              </a:ext>
            </a:extLst>
          </p:cNvPr>
          <p:cNvSpPr>
            <a:spLocks noGrp="1"/>
          </p:cNvSpPr>
          <p:nvPr>
            <p:ph type="sldNum" idx="12"/>
          </p:nvPr>
        </p:nvSpPr>
        <p:spPr/>
        <p:txBody>
          <a:bodyPr/>
          <a:lstStyle/>
          <a:p>
            <a:fld id="{00000000-1234-1234-1234-123412341234}" type="slidenum">
              <a:rPr lang="en-US" smtClean="0"/>
              <a:pPr/>
              <a:t>165</a:t>
            </a:fld>
            <a:endParaRPr lang="en-US"/>
          </a:p>
        </p:txBody>
      </p:sp>
    </p:spTree>
    <p:extLst>
      <p:ext uri="{BB962C8B-B14F-4D97-AF65-F5344CB8AC3E}">
        <p14:creationId xmlns:p14="http://schemas.microsoft.com/office/powerpoint/2010/main" val="57935636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5BB64-772F-6344-953F-BDD1023F676E}"/>
              </a:ext>
            </a:extLst>
          </p:cNvPr>
          <p:cNvSpPr>
            <a:spLocks noGrp="1"/>
          </p:cNvSpPr>
          <p:nvPr>
            <p:ph type="title"/>
          </p:nvPr>
        </p:nvSpPr>
        <p:spPr/>
        <p:txBody>
          <a:bodyPr/>
          <a:lstStyle/>
          <a:p>
            <a:r>
              <a:rPr lang="en-US" dirty="0"/>
              <a:t>Managing Logs</a:t>
            </a:r>
          </a:p>
        </p:txBody>
      </p:sp>
      <p:sp>
        <p:nvSpPr>
          <p:cNvPr id="3" name="Text Placeholder 2">
            <a:extLst>
              <a:ext uri="{FF2B5EF4-FFF2-40B4-BE49-F238E27FC236}">
                <a16:creationId xmlns:a16="http://schemas.microsoft.com/office/drawing/2014/main" id="{C69813D0-98B7-FA45-90D4-DEADB6DCBDD3}"/>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k8s collects logs from container runtime and stores as files on node</a:t>
            </a:r>
          </a:p>
          <a:p>
            <a:pPr marL="514350" indent="-285750">
              <a:buFont typeface="Arial" panose="020B0604020202020204" pitchFamily="34" charset="0"/>
              <a:buChar char="•"/>
            </a:pPr>
            <a:r>
              <a:rPr lang="en-US" dirty="0">
                <a:solidFill>
                  <a:schemeClr val="tx1">
                    <a:lumMod val="50000"/>
                  </a:schemeClr>
                </a:solidFill>
              </a:rPr>
              <a:t>Goal is to get logs out of the container and potentially centralize for aggregated processing</a:t>
            </a:r>
          </a:p>
          <a:p>
            <a:pPr marL="514350" indent="-285750">
              <a:buFont typeface="Arial" panose="020B0604020202020204" pitchFamily="34" charset="0"/>
              <a:buChar char="•"/>
            </a:pPr>
            <a:r>
              <a:rPr lang="en-US" dirty="0">
                <a:solidFill>
                  <a:schemeClr val="tx1">
                    <a:lumMod val="50000"/>
                  </a:schemeClr>
                </a:solidFill>
              </a:rPr>
              <a:t>Often uses a sidecar container for the aggregation</a:t>
            </a:r>
          </a:p>
        </p:txBody>
      </p:sp>
      <p:sp>
        <p:nvSpPr>
          <p:cNvPr id="4" name="Slide Number Placeholder 3">
            <a:extLst>
              <a:ext uri="{FF2B5EF4-FFF2-40B4-BE49-F238E27FC236}">
                <a16:creationId xmlns:a16="http://schemas.microsoft.com/office/drawing/2014/main" id="{A58FE7D4-9D68-444E-813B-F26E2933A99B}"/>
              </a:ext>
            </a:extLst>
          </p:cNvPr>
          <p:cNvSpPr>
            <a:spLocks noGrp="1"/>
          </p:cNvSpPr>
          <p:nvPr>
            <p:ph type="sldNum" idx="12"/>
          </p:nvPr>
        </p:nvSpPr>
        <p:spPr/>
        <p:txBody>
          <a:bodyPr/>
          <a:lstStyle/>
          <a:p>
            <a:fld id="{00000000-1234-1234-1234-123412341234}" type="slidenum">
              <a:rPr lang="en-US" smtClean="0"/>
              <a:pPr/>
              <a:t>166</a:t>
            </a:fld>
            <a:endParaRPr lang="en-US"/>
          </a:p>
        </p:txBody>
      </p:sp>
    </p:spTree>
    <p:extLst>
      <p:ext uri="{BB962C8B-B14F-4D97-AF65-F5344CB8AC3E}">
        <p14:creationId xmlns:p14="http://schemas.microsoft.com/office/powerpoint/2010/main" val="309758334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5BB64-772F-6344-953F-BDD1023F676E}"/>
              </a:ext>
            </a:extLst>
          </p:cNvPr>
          <p:cNvSpPr>
            <a:spLocks noGrp="1"/>
          </p:cNvSpPr>
          <p:nvPr>
            <p:ph type="title"/>
          </p:nvPr>
        </p:nvSpPr>
        <p:spPr/>
        <p:txBody>
          <a:bodyPr/>
          <a:lstStyle/>
          <a:p>
            <a:r>
              <a:rPr lang="en-US" dirty="0"/>
              <a:t>Managing Logs</a:t>
            </a:r>
          </a:p>
        </p:txBody>
      </p:sp>
      <p:sp>
        <p:nvSpPr>
          <p:cNvPr id="3" name="Text Placeholder 2">
            <a:extLst>
              <a:ext uri="{FF2B5EF4-FFF2-40B4-BE49-F238E27FC236}">
                <a16:creationId xmlns:a16="http://schemas.microsoft.com/office/drawing/2014/main" id="{C69813D0-98B7-FA45-90D4-DEADB6DCBDD3}"/>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Logs can benefit from normalization</a:t>
            </a:r>
          </a:p>
          <a:p>
            <a:pPr marL="514350" indent="-285750">
              <a:buFont typeface="Arial" panose="020B0604020202020204" pitchFamily="34" charset="0"/>
              <a:buChar char="•"/>
            </a:pPr>
            <a:r>
              <a:rPr lang="en-US" dirty="0">
                <a:solidFill>
                  <a:schemeClr val="tx1">
                    <a:lumMod val="50000"/>
                  </a:schemeClr>
                </a:solidFill>
              </a:rPr>
              <a:t>Parsing can be applied as the information passes through the pipeline</a:t>
            </a:r>
          </a:p>
          <a:p>
            <a:pPr marL="514350" indent="-285750">
              <a:buFont typeface="Arial" panose="020B0604020202020204" pitchFamily="34" charset="0"/>
              <a:buChar char="•"/>
            </a:pPr>
            <a:r>
              <a:rPr lang="en-US" dirty="0">
                <a:solidFill>
                  <a:schemeClr val="tx1">
                    <a:lumMod val="50000"/>
                  </a:schemeClr>
                </a:solidFill>
              </a:rPr>
              <a:t>Several 3</a:t>
            </a:r>
            <a:r>
              <a:rPr lang="en-US" baseline="30000" dirty="0">
                <a:solidFill>
                  <a:schemeClr val="tx1">
                    <a:lumMod val="50000"/>
                  </a:schemeClr>
                </a:solidFill>
              </a:rPr>
              <a:t>rd</a:t>
            </a:r>
            <a:r>
              <a:rPr lang="en-US" dirty="0">
                <a:solidFill>
                  <a:schemeClr val="tx1">
                    <a:lumMod val="50000"/>
                  </a:schemeClr>
                </a:solidFill>
              </a:rPr>
              <a:t> party tools (e.g., </a:t>
            </a:r>
            <a:r>
              <a:rPr lang="en-US" dirty="0" err="1">
                <a:solidFill>
                  <a:schemeClr val="tx1">
                    <a:lumMod val="50000"/>
                  </a:schemeClr>
                </a:solidFill>
              </a:rPr>
              <a:t>Fluentd</a:t>
            </a:r>
            <a:r>
              <a:rPr lang="en-US" dirty="0">
                <a:solidFill>
                  <a:schemeClr val="tx1">
                    <a:lumMod val="50000"/>
                  </a:schemeClr>
                </a:solidFill>
              </a:rPr>
              <a:t> for log collection, Elasticsearch for log storage, and Kibana for view)</a:t>
            </a:r>
          </a:p>
        </p:txBody>
      </p:sp>
      <p:sp>
        <p:nvSpPr>
          <p:cNvPr id="4" name="Slide Number Placeholder 3">
            <a:extLst>
              <a:ext uri="{FF2B5EF4-FFF2-40B4-BE49-F238E27FC236}">
                <a16:creationId xmlns:a16="http://schemas.microsoft.com/office/drawing/2014/main" id="{A58FE7D4-9D68-444E-813B-F26E2933A99B}"/>
              </a:ext>
            </a:extLst>
          </p:cNvPr>
          <p:cNvSpPr>
            <a:spLocks noGrp="1"/>
          </p:cNvSpPr>
          <p:nvPr>
            <p:ph type="sldNum" idx="12"/>
          </p:nvPr>
        </p:nvSpPr>
        <p:spPr/>
        <p:txBody>
          <a:bodyPr/>
          <a:lstStyle/>
          <a:p>
            <a:fld id="{00000000-1234-1234-1234-123412341234}" type="slidenum">
              <a:rPr lang="en-US" smtClean="0"/>
              <a:pPr/>
              <a:t>167</a:t>
            </a:fld>
            <a:endParaRPr lang="en-US"/>
          </a:p>
        </p:txBody>
      </p:sp>
    </p:spTree>
    <p:extLst>
      <p:ext uri="{BB962C8B-B14F-4D97-AF65-F5344CB8AC3E}">
        <p14:creationId xmlns:p14="http://schemas.microsoft.com/office/powerpoint/2010/main" val="428389126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5BB64-772F-6344-953F-BDD1023F676E}"/>
              </a:ext>
            </a:extLst>
          </p:cNvPr>
          <p:cNvSpPr>
            <a:spLocks noGrp="1"/>
          </p:cNvSpPr>
          <p:nvPr>
            <p:ph type="title"/>
          </p:nvPr>
        </p:nvSpPr>
        <p:spPr/>
        <p:txBody>
          <a:bodyPr/>
          <a:lstStyle/>
          <a:p>
            <a:r>
              <a:rPr lang="en-US"/>
              <a:t>Deploying and Scaling Clusters</a:t>
            </a:r>
          </a:p>
        </p:txBody>
      </p:sp>
      <p:sp>
        <p:nvSpPr>
          <p:cNvPr id="3" name="Text Placeholder 2">
            <a:extLst>
              <a:ext uri="{FF2B5EF4-FFF2-40B4-BE49-F238E27FC236}">
                <a16:creationId xmlns:a16="http://schemas.microsoft.com/office/drawing/2014/main" id="{C69813D0-98B7-FA45-90D4-DEADB6DCBDD3}"/>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Clusters can scale as needed</a:t>
            </a:r>
          </a:p>
          <a:p>
            <a:pPr marL="971550" lvl="1" indent="-285750">
              <a:buFont typeface="Wingdings" panose="05000000000000000000" pitchFamily="2" charset="2"/>
              <a:buChar char="Ø"/>
            </a:pPr>
            <a:r>
              <a:rPr lang="en-US" dirty="0">
                <a:solidFill>
                  <a:schemeClr val="tx1">
                    <a:lumMod val="50000"/>
                  </a:schemeClr>
                </a:solidFill>
              </a:rPr>
              <a:t>Increased load</a:t>
            </a:r>
          </a:p>
          <a:p>
            <a:pPr marL="971550" lvl="1" indent="-285750">
              <a:buFont typeface="Wingdings" panose="05000000000000000000" pitchFamily="2" charset="2"/>
              <a:buChar char="Ø"/>
            </a:pPr>
            <a:r>
              <a:rPr lang="en-US" dirty="0">
                <a:solidFill>
                  <a:schemeClr val="tx1">
                    <a:lumMod val="50000"/>
                  </a:schemeClr>
                </a:solidFill>
              </a:rPr>
              <a:t>Rolling cluster updates</a:t>
            </a:r>
          </a:p>
          <a:p>
            <a:pPr marL="514350" indent="-285750">
              <a:buFont typeface="Arial" panose="020B0604020202020204" pitchFamily="34" charset="0"/>
              <a:buChar char="•"/>
            </a:pPr>
            <a:r>
              <a:rPr lang="en-US" dirty="0">
                <a:solidFill>
                  <a:schemeClr val="tx1">
                    <a:lumMod val="50000"/>
                  </a:schemeClr>
                </a:solidFill>
              </a:rPr>
              <a:t>This is often managed by the cloud provider with cloud native</a:t>
            </a:r>
          </a:p>
        </p:txBody>
      </p:sp>
      <p:sp>
        <p:nvSpPr>
          <p:cNvPr id="4" name="Slide Number Placeholder 3">
            <a:extLst>
              <a:ext uri="{FF2B5EF4-FFF2-40B4-BE49-F238E27FC236}">
                <a16:creationId xmlns:a16="http://schemas.microsoft.com/office/drawing/2014/main" id="{A58FE7D4-9D68-444E-813B-F26E2933A99B}"/>
              </a:ext>
            </a:extLst>
          </p:cNvPr>
          <p:cNvSpPr>
            <a:spLocks noGrp="1"/>
          </p:cNvSpPr>
          <p:nvPr>
            <p:ph type="sldNum" idx="12"/>
          </p:nvPr>
        </p:nvSpPr>
        <p:spPr/>
        <p:txBody>
          <a:bodyPr/>
          <a:lstStyle/>
          <a:p>
            <a:fld id="{00000000-1234-1234-1234-123412341234}" type="slidenum">
              <a:rPr lang="en-US" smtClean="0"/>
              <a:pPr/>
              <a:t>168</a:t>
            </a:fld>
            <a:endParaRPr lang="en-US"/>
          </a:p>
        </p:txBody>
      </p:sp>
    </p:spTree>
    <p:extLst>
      <p:ext uri="{BB962C8B-B14F-4D97-AF65-F5344CB8AC3E}">
        <p14:creationId xmlns:p14="http://schemas.microsoft.com/office/powerpoint/2010/main" val="316804861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5BB64-772F-6344-953F-BDD1023F676E}"/>
              </a:ext>
            </a:extLst>
          </p:cNvPr>
          <p:cNvSpPr>
            <a:spLocks noGrp="1"/>
          </p:cNvSpPr>
          <p:nvPr>
            <p:ph type="title"/>
          </p:nvPr>
        </p:nvSpPr>
        <p:spPr/>
        <p:txBody>
          <a:bodyPr/>
          <a:lstStyle/>
          <a:p>
            <a:r>
              <a:rPr lang="en-US" dirty="0"/>
              <a:t>Managing Cluster Resources</a:t>
            </a:r>
          </a:p>
        </p:txBody>
      </p:sp>
      <p:sp>
        <p:nvSpPr>
          <p:cNvPr id="3" name="Text Placeholder 2">
            <a:extLst>
              <a:ext uri="{FF2B5EF4-FFF2-40B4-BE49-F238E27FC236}">
                <a16:creationId xmlns:a16="http://schemas.microsoft.com/office/drawing/2014/main" id="{C69813D0-98B7-FA45-90D4-DEADB6DCBDD3}"/>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Container limits provide options for specifying limits at the container level</a:t>
            </a:r>
          </a:p>
          <a:p>
            <a:pPr marL="514350" indent="-285750">
              <a:buFont typeface="Arial" panose="020B0604020202020204" pitchFamily="34" charset="0"/>
              <a:buChar char="•"/>
            </a:pPr>
            <a:r>
              <a:rPr lang="en-US" dirty="0">
                <a:solidFill>
                  <a:schemeClr val="tx1">
                    <a:lumMod val="50000"/>
                  </a:schemeClr>
                </a:solidFill>
              </a:rPr>
              <a:t>Allow specification of memory and </a:t>
            </a:r>
            <a:r>
              <a:rPr lang="en-US" dirty="0" err="1">
                <a:solidFill>
                  <a:schemeClr val="tx1">
                    <a:lumMod val="50000"/>
                  </a:schemeClr>
                </a:solidFill>
              </a:rPr>
              <a:t>cpu</a:t>
            </a:r>
            <a:r>
              <a:rPr lang="en-US" dirty="0">
                <a:solidFill>
                  <a:schemeClr val="tx1">
                    <a:lumMod val="50000"/>
                  </a:schemeClr>
                </a:solidFill>
              </a:rPr>
              <a:t> limits to prevent a container from exhausting cluster resources</a:t>
            </a:r>
          </a:p>
          <a:p>
            <a:pPr marL="514350" indent="-285750">
              <a:buFont typeface="Arial" panose="020B0604020202020204" pitchFamily="34" charset="0"/>
              <a:buChar char="•"/>
            </a:pPr>
            <a:r>
              <a:rPr lang="en-US" dirty="0">
                <a:solidFill>
                  <a:schemeClr val="tx1">
                    <a:lumMod val="50000"/>
                  </a:schemeClr>
                </a:solidFill>
              </a:rPr>
              <a:t>Can be defined using “requests” and “limits” in container spec</a:t>
            </a:r>
          </a:p>
          <a:p>
            <a:pPr marL="514350" indent="-285750">
              <a:buFont typeface="Arial" panose="020B0604020202020204" pitchFamily="34" charset="0"/>
              <a:buChar char="•"/>
            </a:pPr>
            <a:r>
              <a:rPr lang="en-US" dirty="0">
                <a:solidFill>
                  <a:schemeClr val="tx1">
                    <a:lumMod val="50000"/>
                  </a:schemeClr>
                </a:solidFill>
              </a:rPr>
              <a:t>“requests” define what is requested (like a minimum) – container can use more than what’s defined if node provides</a:t>
            </a:r>
          </a:p>
          <a:p>
            <a:pPr marL="514350" indent="-285750">
              <a:buFont typeface="Arial" panose="020B0604020202020204" pitchFamily="34" charset="0"/>
              <a:buChar char="•"/>
            </a:pPr>
            <a:r>
              <a:rPr lang="en-US" dirty="0">
                <a:solidFill>
                  <a:schemeClr val="tx1">
                    <a:lumMod val="50000"/>
                  </a:schemeClr>
                </a:solidFill>
              </a:rPr>
              <a:t>“limits” are hard stops – if exceeded container will be replaced</a:t>
            </a:r>
          </a:p>
        </p:txBody>
      </p:sp>
      <p:sp>
        <p:nvSpPr>
          <p:cNvPr id="4" name="Slide Number Placeholder 3">
            <a:extLst>
              <a:ext uri="{FF2B5EF4-FFF2-40B4-BE49-F238E27FC236}">
                <a16:creationId xmlns:a16="http://schemas.microsoft.com/office/drawing/2014/main" id="{A58FE7D4-9D68-444E-813B-F26E2933A99B}"/>
              </a:ext>
            </a:extLst>
          </p:cNvPr>
          <p:cNvSpPr>
            <a:spLocks noGrp="1"/>
          </p:cNvSpPr>
          <p:nvPr>
            <p:ph type="sldNum" idx="12"/>
          </p:nvPr>
        </p:nvSpPr>
        <p:spPr/>
        <p:txBody>
          <a:bodyPr/>
          <a:lstStyle/>
          <a:p>
            <a:fld id="{00000000-1234-1234-1234-123412341234}" type="slidenum">
              <a:rPr lang="en-US" smtClean="0"/>
              <a:pPr/>
              <a:t>169</a:t>
            </a:fld>
            <a:endParaRPr lang="en-US"/>
          </a:p>
        </p:txBody>
      </p:sp>
    </p:spTree>
    <p:extLst>
      <p:ext uri="{BB962C8B-B14F-4D97-AF65-F5344CB8AC3E}">
        <p14:creationId xmlns:p14="http://schemas.microsoft.com/office/powerpoint/2010/main" val="30246792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FDB6D-5D86-B54A-B1EC-2E59452897B3}"/>
              </a:ext>
            </a:extLst>
          </p:cNvPr>
          <p:cNvSpPr>
            <a:spLocks noGrp="1"/>
          </p:cNvSpPr>
          <p:nvPr>
            <p:ph type="title"/>
          </p:nvPr>
        </p:nvSpPr>
        <p:spPr/>
        <p:txBody>
          <a:bodyPr/>
          <a:lstStyle/>
          <a:p>
            <a:r>
              <a:rPr lang="en-US"/>
              <a:t>What is a Monolith?</a:t>
            </a:r>
          </a:p>
        </p:txBody>
      </p:sp>
      <p:sp>
        <p:nvSpPr>
          <p:cNvPr id="3" name="Text Placeholder 2">
            <a:extLst>
              <a:ext uri="{FF2B5EF4-FFF2-40B4-BE49-F238E27FC236}">
                <a16:creationId xmlns:a16="http://schemas.microsoft.com/office/drawing/2014/main" id="{2F67A259-099F-9C4D-8D8D-5072996DF347}"/>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Typical enterprise application</a:t>
            </a:r>
          </a:p>
          <a:p>
            <a:pPr marL="514350" indent="-285750">
              <a:buFont typeface="Arial" panose="020B0604020202020204" pitchFamily="34" charset="0"/>
              <a:buChar char="•"/>
            </a:pPr>
            <a:r>
              <a:rPr lang="en-US" dirty="0">
                <a:solidFill>
                  <a:schemeClr val="tx1">
                    <a:lumMod val="50000"/>
                  </a:schemeClr>
                </a:solidFill>
              </a:rPr>
              <a:t>Large codebases</a:t>
            </a:r>
          </a:p>
          <a:p>
            <a:pPr marL="514350" indent="-285750">
              <a:buFont typeface="Arial" panose="020B0604020202020204" pitchFamily="34" charset="0"/>
              <a:buChar char="•"/>
            </a:pPr>
            <a:r>
              <a:rPr lang="en-US" dirty="0">
                <a:solidFill>
                  <a:schemeClr val="tx1">
                    <a:lumMod val="50000"/>
                  </a:schemeClr>
                </a:solidFill>
              </a:rPr>
              <a:t>Set technology stack</a:t>
            </a:r>
          </a:p>
          <a:p>
            <a:pPr marL="514350" indent="-285750">
              <a:buFont typeface="Arial" panose="020B0604020202020204" pitchFamily="34" charset="0"/>
              <a:buChar char="•"/>
            </a:pPr>
            <a:r>
              <a:rPr lang="en-US" dirty="0">
                <a:solidFill>
                  <a:schemeClr val="tx1">
                    <a:lumMod val="50000"/>
                  </a:schemeClr>
                </a:solidFill>
              </a:rPr>
              <a:t>Highly coupled elements</a:t>
            </a:r>
          </a:p>
          <a:p>
            <a:pPr marL="514350" indent="-285750">
              <a:buFont typeface="Arial" panose="020B0604020202020204" pitchFamily="34" charset="0"/>
              <a:buChar char="•"/>
            </a:pPr>
            <a:r>
              <a:rPr lang="en-US" dirty="0">
                <a:solidFill>
                  <a:schemeClr val="tx1">
                    <a:lumMod val="50000"/>
                  </a:schemeClr>
                </a:solidFill>
              </a:rPr>
              <a:t>Whole system affected by failures</a:t>
            </a:r>
          </a:p>
          <a:p>
            <a:pPr marL="514350" indent="-285750">
              <a:buFont typeface="Arial" panose="020B0604020202020204" pitchFamily="34" charset="0"/>
              <a:buChar char="•"/>
            </a:pPr>
            <a:r>
              <a:rPr lang="en-US" dirty="0">
                <a:solidFill>
                  <a:schemeClr val="tx1">
                    <a:lumMod val="50000"/>
                  </a:schemeClr>
                </a:solidFill>
              </a:rPr>
              <a:t>Scaling requires the duplication of the entire app</a:t>
            </a:r>
          </a:p>
          <a:p>
            <a:pPr marL="514350" indent="-285750">
              <a:buFont typeface="Arial" panose="020B0604020202020204" pitchFamily="34" charset="0"/>
              <a:buChar char="•"/>
            </a:pPr>
            <a:r>
              <a:rPr lang="en-US" dirty="0">
                <a:solidFill>
                  <a:schemeClr val="tx1">
                    <a:lumMod val="50000"/>
                  </a:schemeClr>
                </a:solidFill>
              </a:rPr>
              <a:t>Minor changes often require full rebuild</a:t>
            </a:r>
          </a:p>
          <a:p>
            <a:pPr marL="514350" indent="-285750">
              <a:buFont typeface="Arial" panose="020B0604020202020204" pitchFamily="34" charset="0"/>
              <a:buChar char="•"/>
            </a:pPr>
            <a:endParaRPr lang="en-US" dirty="0">
              <a:solidFill>
                <a:schemeClr val="tx1">
                  <a:lumMod val="50000"/>
                </a:schemeClr>
              </a:solidFill>
            </a:endParaRPr>
          </a:p>
        </p:txBody>
      </p:sp>
      <p:sp>
        <p:nvSpPr>
          <p:cNvPr id="4" name="Slide Number Placeholder 3">
            <a:extLst>
              <a:ext uri="{FF2B5EF4-FFF2-40B4-BE49-F238E27FC236}">
                <a16:creationId xmlns:a16="http://schemas.microsoft.com/office/drawing/2014/main" id="{FD1214E6-BBE7-B244-9318-AFD35E0F0E4A}"/>
              </a:ext>
            </a:extLst>
          </p:cNvPr>
          <p:cNvSpPr>
            <a:spLocks noGrp="1"/>
          </p:cNvSpPr>
          <p:nvPr>
            <p:ph type="sldNum" idx="12"/>
          </p:nvPr>
        </p:nvSpPr>
        <p:spPr/>
        <p:txBody>
          <a:bodyPr/>
          <a:lstStyle/>
          <a:p>
            <a:fld id="{00000000-1234-1234-1234-123412341234}" type="slidenum">
              <a:rPr lang="en-US" smtClean="0"/>
              <a:pPr/>
              <a:t>17</a:t>
            </a:fld>
            <a:endParaRPr lang="en-US"/>
          </a:p>
        </p:txBody>
      </p:sp>
    </p:spTree>
    <p:extLst>
      <p:ext uri="{BB962C8B-B14F-4D97-AF65-F5344CB8AC3E}">
        <p14:creationId xmlns:p14="http://schemas.microsoft.com/office/powerpoint/2010/main" val="268276710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5BB64-772F-6344-953F-BDD1023F676E}"/>
              </a:ext>
            </a:extLst>
          </p:cNvPr>
          <p:cNvSpPr>
            <a:spLocks noGrp="1"/>
          </p:cNvSpPr>
          <p:nvPr>
            <p:ph type="title"/>
          </p:nvPr>
        </p:nvSpPr>
        <p:spPr/>
        <p:txBody>
          <a:bodyPr/>
          <a:lstStyle/>
          <a:p>
            <a:r>
              <a:rPr lang="en-US" dirty="0" err="1"/>
              <a:t>ResourceQuota</a:t>
            </a:r>
            <a:endParaRPr lang="en-US" dirty="0"/>
          </a:p>
        </p:txBody>
      </p:sp>
      <p:sp>
        <p:nvSpPr>
          <p:cNvPr id="3" name="Text Placeholder 2">
            <a:extLst>
              <a:ext uri="{FF2B5EF4-FFF2-40B4-BE49-F238E27FC236}">
                <a16:creationId xmlns:a16="http://schemas.microsoft.com/office/drawing/2014/main" id="{C69813D0-98B7-FA45-90D4-DEADB6DCBDD3}"/>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Also, able to apply resource limits at the namespace level</a:t>
            </a:r>
          </a:p>
          <a:p>
            <a:pPr marL="514350" indent="-285750">
              <a:buFont typeface="Arial" panose="020B0604020202020204" pitchFamily="34" charset="0"/>
              <a:buChar char="•"/>
            </a:pPr>
            <a:r>
              <a:rPr lang="en-US" dirty="0">
                <a:solidFill>
                  <a:schemeClr val="tx1">
                    <a:lumMod val="50000"/>
                  </a:schemeClr>
                </a:solidFill>
              </a:rPr>
              <a:t>Pod specs need to include a resource section</a:t>
            </a:r>
          </a:p>
          <a:p>
            <a:pPr marL="514350" indent="-285750">
              <a:buFont typeface="Arial" panose="020B0604020202020204" pitchFamily="34" charset="0"/>
              <a:buChar char="•"/>
            </a:pPr>
            <a:r>
              <a:rPr lang="en-US" dirty="0">
                <a:solidFill>
                  <a:schemeClr val="tx1">
                    <a:lumMod val="50000"/>
                  </a:schemeClr>
                </a:solidFill>
              </a:rPr>
              <a:t>Container limits are reactive; </a:t>
            </a:r>
            <a:r>
              <a:rPr lang="en-US" dirty="0" err="1">
                <a:solidFill>
                  <a:schemeClr val="tx1">
                    <a:lumMod val="50000"/>
                  </a:schemeClr>
                </a:solidFill>
              </a:rPr>
              <a:t>ResourceQuotas</a:t>
            </a:r>
            <a:r>
              <a:rPr lang="en-US" dirty="0">
                <a:solidFill>
                  <a:schemeClr val="tx1">
                    <a:lumMod val="50000"/>
                  </a:schemeClr>
                </a:solidFill>
              </a:rPr>
              <a:t> are proactive</a:t>
            </a:r>
          </a:p>
          <a:p>
            <a:pPr marL="514350" indent="-285750">
              <a:buFont typeface="Arial" panose="020B0604020202020204" pitchFamily="34" charset="0"/>
              <a:buChar char="•"/>
            </a:pPr>
            <a:r>
              <a:rPr lang="en-US" dirty="0">
                <a:solidFill>
                  <a:schemeClr val="tx1">
                    <a:lumMod val="50000"/>
                  </a:schemeClr>
                </a:solidFill>
              </a:rPr>
              <a:t>Pods won’t be created if they would exceed limit</a:t>
            </a:r>
          </a:p>
          <a:p>
            <a:pPr marL="514350" indent="-285750">
              <a:buFont typeface="Arial" panose="020B0604020202020204" pitchFamily="34" charset="0"/>
              <a:buChar char="•"/>
            </a:pPr>
            <a:endParaRPr lang="en-US" dirty="0">
              <a:solidFill>
                <a:schemeClr val="tx1">
                  <a:lumMod val="50000"/>
                </a:schemeClr>
              </a:solidFill>
            </a:endParaRPr>
          </a:p>
        </p:txBody>
      </p:sp>
      <p:sp>
        <p:nvSpPr>
          <p:cNvPr id="4" name="Slide Number Placeholder 3">
            <a:extLst>
              <a:ext uri="{FF2B5EF4-FFF2-40B4-BE49-F238E27FC236}">
                <a16:creationId xmlns:a16="http://schemas.microsoft.com/office/drawing/2014/main" id="{A58FE7D4-9D68-444E-813B-F26E2933A99B}"/>
              </a:ext>
            </a:extLst>
          </p:cNvPr>
          <p:cNvSpPr>
            <a:spLocks noGrp="1"/>
          </p:cNvSpPr>
          <p:nvPr>
            <p:ph type="sldNum" idx="12"/>
          </p:nvPr>
        </p:nvSpPr>
        <p:spPr/>
        <p:txBody>
          <a:bodyPr/>
          <a:lstStyle/>
          <a:p>
            <a:fld id="{00000000-1234-1234-1234-123412341234}" type="slidenum">
              <a:rPr lang="en-US" smtClean="0"/>
              <a:pPr/>
              <a:t>170</a:t>
            </a:fld>
            <a:endParaRPr lang="en-US"/>
          </a:p>
        </p:txBody>
      </p:sp>
    </p:spTree>
    <p:extLst>
      <p:ext uri="{BB962C8B-B14F-4D97-AF65-F5344CB8AC3E}">
        <p14:creationId xmlns:p14="http://schemas.microsoft.com/office/powerpoint/2010/main" val="144806415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5C16-AFC7-F34F-9416-A71AB7DDEA7D}"/>
              </a:ext>
            </a:extLst>
          </p:cNvPr>
          <p:cNvSpPr>
            <a:spLocks noGrp="1"/>
          </p:cNvSpPr>
          <p:nvPr>
            <p:ph type="title"/>
          </p:nvPr>
        </p:nvSpPr>
        <p:spPr/>
        <p:txBody>
          <a:bodyPr/>
          <a:lstStyle/>
          <a:p>
            <a:r>
              <a:rPr lang="en-US" dirty="0"/>
              <a:t>Lab 10</a:t>
            </a:r>
          </a:p>
        </p:txBody>
      </p:sp>
      <p:sp>
        <p:nvSpPr>
          <p:cNvPr id="4" name="Slide Number Placeholder 3">
            <a:extLst>
              <a:ext uri="{FF2B5EF4-FFF2-40B4-BE49-F238E27FC236}">
                <a16:creationId xmlns:a16="http://schemas.microsoft.com/office/drawing/2014/main" id="{B5104B3D-3614-D640-965C-8D8AB9FCC5EE}"/>
              </a:ext>
            </a:extLst>
          </p:cNvPr>
          <p:cNvSpPr>
            <a:spLocks noGrp="1"/>
          </p:cNvSpPr>
          <p:nvPr>
            <p:ph type="sldNum" idx="12"/>
          </p:nvPr>
        </p:nvSpPr>
        <p:spPr/>
        <p:txBody>
          <a:bodyPr/>
          <a:lstStyle/>
          <a:p>
            <a:fld id="{00000000-1234-1234-1234-123412341234}" type="slidenum">
              <a:rPr lang="en-US" smtClean="0"/>
              <a:pPr/>
              <a:t>171</a:t>
            </a:fld>
            <a:endParaRPr lang="en-US"/>
          </a:p>
        </p:txBody>
      </p:sp>
    </p:spTree>
    <p:extLst>
      <p:ext uri="{BB962C8B-B14F-4D97-AF65-F5344CB8AC3E}">
        <p14:creationId xmlns:p14="http://schemas.microsoft.com/office/powerpoint/2010/main" val="329407204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F6720-4C48-7945-BE44-1E29EB1D2EFA}"/>
              </a:ext>
            </a:extLst>
          </p:cNvPr>
          <p:cNvSpPr>
            <a:spLocks noGrp="1"/>
          </p:cNvSpPr>
          <p:nvPr>
            <p:ph type="title"/>
          </p:nvPr>
        </p:nvSpPr>
        <p:spPr/>
        <p:txBody>
          <a:bodyPr/>
          <a:lstStyle/>
          <a:p>
            <a:r>
              <a:rPr lang="en-US"/>
              <a:t>Rolling Deployments</a:t>
            </a:r>
          </a:p>
        </p:txBody>
      </p:sp>
      <p:sp>
        <p:nvSpPr>
          <p:cNvPr id="3" name="Text Placeholder 2">
            <a:extLst>
              <a:ext uri="{FF2B5EF4-FFF2-40B4-BE49-F238E27FC236}">
                <a16:creationId xmlns:a16="http://schemas.microsoft.com/office/drawing/2014/main" id="{28585B06-D705-0743-9AA1-D425C4F01118}"/>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Code changes, so your pod (containers) change</a:t>
            </a:r>
          </a:p>
          <a:p>
            <a:pPr marL="514350" indent="-285750">
              <a:buFont typeface="Arial" panose="020B0604020202020204" pitchFamily="34" charset="0"/>
              <a:buChar char="•"/>
            </a:pPr>
            <a:r>
              <a:rPr lang="en-US" dirty="0">
                <a:solidFill>
                  <a:schemeClr val="tx1">
                    <a:lumMod val="50000"/>
                  </a:schemeClr>
                </a:solidFill>
              </a:rPr>
              <a:t>We want a stable experience for users</a:t>
            </a:r>
          </a:p>
          <a:p>
            <a:pPr marL="514350" indent="-285750">
              <a:buFont typeface="Arial" panose="020B0604020202020204" pitchFamily="34" charset="0"/>
              <a:buChar char="•"/>
            </a:pPr>
            <a:r>
              <a:rPr lang="en-US" dirty="0">
                <a:solidFill>
                  <a:schemeClr val="tx1">
                    <a:lumMod val="50000"/>
                  </a:schemeClr>
                </a:solidFill>
              </a:rPr>
              <a:t>k8s does this via rolling deployments</a:t>
            </a:r>
          </a:p>
          <a:p>
            <a:pPr marL="514350" indent="-285750">
              <a:buFont typeface="Arial" panose="020B0604020202020204" pitchFamily="34" charset="0"/>
              <a:buChar char="•"/>
            </a:pPr>
            <a:r>
              <a:rPr lang="en-US" dirty="0">
                <a:solidFill>
                  <a:schemeClr val="tx1">
                    <a:lumMod val="50000"/>
                  </a:schemeClr>
                </a:solidFill>
              </a:rPr>
              <a:t>As updates nodes become available, traffic is load balanced to ensure uptime</a:t>
            </a:r>
          </a:p>
        </p:txBody>
      </p:sp>
      <p:sp>
        <p:nvSpPr>
          <p:cNvPr id="4" name="Slide Number Placeholder 3">
            <a:extLst>
              <a:ext uri="{FF2B5EF4-FFF2-40B4-BE49-F238E27FC236}">
                <a16:creationId xmlns:a16="http://schemas.microsoft.com/office/drawing/2014/main" id="{7F568ED1-9DBD-AA4C-9620-D2CFD79BE2C5}"/>
              </a:ext>
            </a:extLst>
          </p:cNvPr>
          <p:cNvSpPr>
            <a:spLocks noGrp="1"/>
          </p:cNvSpPr>
          <p:nvPr>
            <p:ph type="sldNum" idx="12"/>
          </p:nvPr>
        </p:nvSpPr>
        <p:spPr/>
        <p:txBody>
          <a:bodyPr/>
          <a:lstStyle/>
          <a:p>
            <a:fld id="{00000000-1234-1234-1234-123412341234}" type="slidenum">
              <a:rPr lang="en-US" smtClean="0"/>
              <a:pPr/>
              <a:t>172</a:t>
            </a:fld>
            <a:endParaRPr lang="en-US"/>
          </a:p>
        </p:txBody>
      </p:sp>
    </p:spTree>
    <p:extLst>
      <p:ext uri="{BB962C8B-B14F-4D97-AF65-F5344CB8AC3E}">
        <p14:creationId xmlns:p14="http://schemas.microsoft.com/office/powerpoint/2010/main" val="361728302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F6720-4C48-7945-BE44-1E29EB1D2EFA}"/>
              </a:ext>
            </a:extLst>
          </p:cNvPr>
          <p:cNvSpPr>
            <a:spLocks noGrp="1"/>
          </p:cNvSpPr>
          <p:nvPr>
            <p:ph type="title"/>
          </p:nvPr>
        </p:nvSpPr>
        <p:spPr/>
        <p:txBody>
          <a:bodyPr/>
          <a:lstStyle/>
          <a:p>
            <a:r>
              <a:rPr lang="en-US" dirty="0"/>
              <a:t>Rollouts</a:t>
            </a:r>
          </a:p>
        </p:txBody>
      </p:sp>
      <p:sp>
        <p:nvSpPr>
          <p:cNvPr id="3" name="Text Placeholder 2">
            <a:extLst>
              <a:ext uri="{FF2B5EF4-FFF2-40B4-BE49-F238E27FC236}">
                <a16:creationId xmlns:a16="http://schemas.microsoft.com/office/drawing/2014/main" id="{28585B06-D705-0743-9AA1-D425C4F01118}"/>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When applying a change to an existing deployment, k8s manages transition (from previous to new) gracefully</a:t>
            </a:r>
          </a:p>
          <a:p>
            <a:pPr marL="514350" indent="-285750">
              <a:buFont typeface="Arial" panose="020B0604020202020204" pitchFamily="34" charset="0"/>
              <a:buChar char="•"/>
            </a:pPr>
            <a:r>
              <a:rPr lang="en-US" dirty="0">
                <a:solidFill>
                  <a:schemeClr val="tx1">
                    <a:lumMod val="50000"/>
                  </a:schemeClr>
                </a:solidFill>
              </a:rPr>
              <a:t>Spins up new </a:t>
            </a:r>
            <a:r>
              <a:rPr lang="en-US" dirty="0" err="1">
                <a:solidFill>
                  <a:schemeClr val="tx1">
                    <a:lumMod val="50000"/>
                  </a:schemeClr>
                </a:solidFill>
              </a:rPr>
              <a:t>ReplicaSet</a:t>
            </a:r>
            <a:r>
              <a:rPr lang="en-US" dirty="0">
                <a:solidFill>
                  <a:schemeClr val="tx1">
                    <a:lumMod val="50000"/>
                  </a:schemeClr>
                </a:solidFill>
              </a:rPr>
              <a:t> and scales to the configured number of replicas</a:t>
            </a:r>
          </a:p>
          <a:p>
            <a:pPr marL="514350" indent="-285750">
              <a:buFont typeface="Arial" panose="020B0604020202020204" pitchFamily="34" charset="0"/>
              <a:buChar char="•"/>
            </a:pPr>
            <a:r>
              <a:rPr lang="en-US" dirty="0">
                <a:solidFill>
                  <a:schemeClr val="tx1">
                    <a:lumMod val="50000"/>
                  </a:schemeClr>
                </a:solidFill>
              </a:rPr>
              <a:t>At the same time, scales down the previous to 0</a:t>
            </a:r>
          </a:p>
          <a:p>
            <a:pPr marL="514350" indent="-285750">
              <a:buFont typeface="Arial" panose="020B0604020202020204" pitchFamily="34" charset="0"/>
              <a:buChar char="•"/>
            </a:pPr>
            <a:r>
              <a:rPr lang="en-US" dirty="0">
                <a:solidFill>
                  <a:schemeClr val="tx1">
                    <a:lumMod val="50000"/>
                  </a:schemeClr>
                </a:solidFill>
              </a:rPr>
              <a:t>Process helps minimize downtime for your running app</a:t>
            </a:r>
          </a:p>
        </p:txBody>
      </p:sp>
      <p:sp>
        <p:nvSpPr>
          <p:cNvPr id="4" name="Slide Number Placeholder 3">
            <a:extLst>
              <a:ext uri="{FF2B5EF4-FFF2-40B4-BE49-F238E27FC236}">
                <a16:creationId xmlns:a16="http://schemas.microsoft.com/office/drawing/2014/main" id="{7F568ED1-9DBD-AA4C-9620-D2CFD79BE2C5}"/>
              </a:ext>
            </a:extLst>
          </p:cNvPr>
          <p:cNvSpPr>
            <a:spLocks noGrp="1"/>
          </p:cNvSpPr>
          <p:nvPr>
            <p:ph type="sldNum" idx="12"/>
          </p:nvPr>
        </p:nvSpPr>
        <p:spPr/>
        <p:txBody>
          <a:bodyPr/>
          <a:lstStyle/>
          <a:p>
            <a:fld id="{00000000-1234-1234-1234-123412341234}" type="slidenum">
              <a:rPr lang="en-US" smtClean="0"/>
              <a:pPr/>
              <a:t>173</a:t>
            </a:fld>
            <a:endParaRPr lang="en-US"/>
          </a:p>
        </p:txBody>
      </p:sp>
    </p:spTree>
    <p:extLst>
      <p:ext uri="{BB962C8B-B14F-4D97-AF65-F5344CB8AC3E}">
        <p14:creationId xmlns:p14="http://schemas.microsoft.com/office/powerpoint/2010/main" val="229806236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F6720-4C48-7945-BE44-1E29EB1D2EFA}"/>
              </a:ext>
            </a:extLst>
          </p:cNvPr>
          <p:cNvSpPr>
            <a:spLocks noGrp="1"/>
          </p:cNvSpPr>
          <p:nvPr>
            <p:ph type="title"/>
          </p:nvPr>
        </p:nvSpPr>
        <p:spPr/>
        <p:txBody>
          <a:bodyPr/>
          <a:lstStyle/>
          <a:p>
            <a:r>
              <a:rPr lang="en-US" dirty="0"/>
              <a:t>Rolling Back</a:t>
            </a:r>
          </a:p>
        </p:txBody>
      </p:sp>
      <p:sp>
        <p:nvSpPr>
          <p:cNvPr id="3" name="Text Placeholder 2">
            <a:extLst>
              <a:ext uri="{FF2B5EF4-FFF2-40B4-BE49-F238E27FC236}">
                <a16:creationId xmlns:a16="http://schemas.microsoft.com/office/drawing/2014/main" id="{28585B06-D705-0743-9AA1-D425C4F01118}"/>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If newly deployed version of app gets pushed and issues are found, can rollback to a previous, working version</a:t>
            </a:r>
          </a:p>
          <a:p>
            <a:pPr marL="514350" indent="-285750">
              <a:buFont typeface="Arial" panose="020B0604020202020204" pitchFamily="34" charset="0"/>
              <a:buChar char="•"/>
            </a:pPr>
            <a:r>
              <a:rPr lang="en-US" dirty="0">
                <a:solidFill>
                  <a:schemeClr val="tx1">
                    <a:lumMod val="50000"/>
                  </a:schemeClr>
                </a:solidFill>
              </a:rPr>
              <a:t>Can use </a:t>
            </a:r>
            <a:r>
              <a:rPr lang="en-US" i="1" dirty="0" err="1">
                <a:solidFill>
                  <a:schemeClr val="tx1">
                    <a:lumMod val="50000"/>
                  </a:schemeClr>
                </a:solidFill>
              </a:rPr>
              <a:t>kubectl</a:t>
            </a:r>
            <a:r>
              <a:rPr lang="en-US" i="1" dirty="0">
                <a:solidFill>
                  <a:schemeClr val="tx1">
                    <a:lumMod val="50000"/>
                  </a:schemeClr>
                </a:solidFill>
              </a:rPr>
              <a:t> rollout undo deploy/&lt;deployment name&gt; --to-revision=#</a:t>
            </a:r>
          </a:p>
          <a:p>
            <a:pPr marL="514350" indent="-285750">
              <a:buFont typeface="Arial" panose="020B0604020202020204" pitchFamily="34" charset="0"/>
              <a:buChar char="•"/>
            </a:pPr>
            <a:r>
              <a:rPr lang="en-US" dirty="0">
                <a:solidFill>
                  <a:schemeClr val="tx1">
                    <a:lumMod val="50000"/>
                  </a:schemeClr>
                </a:solidFill>
              </a:rPr>
              <a:t>The </a:t>
            </a:r>
            <a:r>
              <a:rPr lang="en-US" i="1" dirty="0">
                <a:solidFill>
                  <a:schemeClr val="tx1">
                    <a:lumMod val="50000"/>
                  </a:schemeClr>
                </a:solidFill>
              </a:rPr>
              <a:t>--dry-run</a:t>
            </a:r>
            <a:r>
              <a:rPr lang="en-US" dirty="0">
                <a:solidFill>
                  <a:schemeClr val="tx1">
                    <a:lumMod val="50000"/>
                  </a:schemeClr>
                </a:solidFill>
              </a:rPr>
              <a:t> argument can show you what </a:t>
            </a:r>
            <a:r>
              <a:rPr lang="en-US" dirty="0" err="1">
                <a:solidFill>
                  <a:schemeClr val="tx1">
                    <a:lumMod val="50000"/>
                  </a:schemeClr>
                </a:solidFill>
              </a:rPr>
              <a:t>kubectl</a:t>
            </a:r>
            <a:r>
              <a:rPr lang="en-US" dirty="0">
                <a:solidFill>
                  <a:schemeClr val="tx1">
                    <a:lumMod val="50000"/>
                  </a:schemeClr>
                </a:solidFill>
              </a:rPr>
              <a:t> would do if the given command were executed (before execution)</a:t>
            </a:r>
          </a:p>
        </p:txBody>
      </p:sp>
      <p:sp>
        <p:nvSpPr>
          <p:cNvPr id="4" name="Slide Number Placeholder 3">
            <a:extLst>
              <a:ext uri="{FF2B5EF4-FFF2-40B4-BE49-F238E27FC236}">
                <a16:creationId xmlns:a16="http://schemas.microsoft.com/office/drawing/2014/main" id="{7F568ED1-9DBD-AA4C-9620-D2CFD79BE2C5}"/>
              </a:ext>
            </a:extLst>
          </p:cNvPr>
          <p:cNvSpPr>
            <a:spLocks noGrp="1"/>
          </p:cNvSpPr>
          <p:nvPr>
            <p:ph type="sldNum" idx="12"/>
          </p:nvPr>
        </p:nvSpPr>
        <p:spPr/>
        <p:txBody>
          <a:bodyPr/>
          <a:lstStyle/>
          <a:p>
            <a:fld id="{00000000-1234-1234-1234-123412341234}" type="slidenum">
              <a:rPr lang="en-US" smtClean="0"/>
              <a:pPr/>
              <a:t>174</a:t>
            </a:fld>
            <a:endParaRPr lang="en-US"/>
          </a:p>
        </p:txBody>
      </p:sp>
    </p:spTree>
    <p:extLst>
      <p:ext uri="{BB962C8B-B14F-4D97-AF65-F5344CB8AC3E}">
        <p14:creationId xmlns:p14="http://schemas.microsoft.com/office/powerpoint/2010/main" val="30076197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5C16-AFC7-F34F-9416-A71AB7DDEA7D}"/>
              </a:ext>
            </a:extLst>
          </p:cNvPr>
          <p:cNvSpPr>
            <a:spLocks noGrp="1"/>
          </p:cNvSpPr>
          <p:nvPr>
            <p:ph type="title"/>
          </p:nvPr>
        </p:nvSpPr>
        <p:spPr/>
        <p:txBody>
          <a:bodyPr/>
          <a:lstStyle/>
          <a:p>
            <a:r>
              <a:rPr lang="en-US" dirty="0"/>
              <a:t>Demo – Rollout with </a:t>
            </a:r>
            <a:r>
              <a:rPr lang="en-US" dirty="0" err="1"/>
              <a:t>RollingUpdate</a:t>
            </a:r>
            <a:r>
              <a:rPr lang="en-US" dirty="0"/>
              <a:t> Strategy</a:t>
            </a:r>
          </a:p>
        </p:txBody>
      </p:sp>
      <p:sp>
        <p:nvSpPr>
          <p:cNvPr id="4" name="Slide Number Placeholder 3">
            <a:extLst>
              <a:ext uri="{FF2B5EF4-FFF2-40B4-BE49-F238E27FC236}">
                <a16:creationId xmlns:a16="http://schemas.microsoft.com/office/drawing/2014/main" id="{B5104B3D-3614-D640-965C-8D8AB9FCC5EE}"/>
              </a:ext>
            </a:extLst>
          </p:cNvPr>
          <p:cNvSpPr>
            <a:spLocks noGrp="1"/>
          </p:cNvSpPr>
          <p:nvPr>
            <p:ph type="sldNum" idx="12"/>
          </p:nvPr>
        </p:nvSpPr>
        <p:spPr/>
        <p:txBody>
          <a:bodyPr/>
          <a:lstStyle/>
          <a:p>
            <a:fld id="{00000000-1234-1234-1234-123412341234}" type="slidenum">
              <a:rPr lang="en-US" smtClean="0"/>
              <a:pPr/>
              <a:t>175</a:t>
            </a:fld>
            <a:endParaRPr lang="en-US"/>
          </a:p>
        </p:txBody>
      </p:sp>
    </p:spTree>
    <p:extLst>
      <p:ext uri="{BB962C8B-B14F-4D97-AF65-F5344CB8AC3E}">
        <p14:creationId xmlns:p14="http://schemas.microsoft.com/office/powerpoint/2010/main" val="245794282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F6720-4C48-7945-BE44-1E29EB1D2EFA}"/>
              </a:ext>
            </a:extLst>
          </p:cNvPr>
          <p:cNvSpPr>
            <a:spLocks noGrp="1"/>
          </p:cNvSpPr>
          <p:nvPr>
            <p:ph type="title"/>
          </p:nvPr>
        </p:nvSpPr>
        <p:spPr/>
        <p:txBody>
          <a:bodyPr/>
          <a:lstStyle/>
          <a:p>
            <a:r>
              <a:rPr lang="en-US" dirty="0"/>
              <a:t>Deployment Update Strategies</a:t>
            </a:r>
          </a:p>
        </p:txBody>
      </p:sp>
      <p:sp>
        <p:nvSpPr>
          <p:cNvPr id="3" name="Text Placeholder 2">
            <a:extLst>
              <a:ext uri="{FF2B5EF4-FFF2-40B4-BE49-F238E27FC236}">
                <a16:creationId xmlns:a16="http://schemas.microsoft.com/office/drawing/2014/main" id="{28585B06-D705-0743-9AA1-D425C4F01118}"/>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Deployments support two update strategies</a:t>
            </a:r>
          </a:p>
          <a:p>
            <a:pPr marL="971550" lvl="1" indent="-285750">
              <a:buFont typeface="Courier New" panose="02070309020205020404" pitchFamily="49" charset="0"/>
              <a:buChar char="o"/>
            </a:pPr>
            <a:r>
              <a:rPr lang="en-US" dirty="0" err="1">
                <a:solidFill>
                  <a:schemeClr val="tx1">
                    <a:lumMod val="50000"/>
                  </a:schemeClr>
                </a:solidFill>
              </a:rPr>
              <a:t>RollingUpdate</a:t>
            </a:r>
            <a:r>
              <a:rPr lang="en-US" dirty="0">
                <a:solidFill>
                  <a:schemeClr val="tx1">
                    <a:lumMod val="50000"/>
                  </a:schemeClr>
                </a:solidFill>
              </a:rPr>
              <a:t> (the default)</a:t>
            </a:r>
          </a:p>
          <a:p>
            <a:pPr marL="971550" lvl="1" indent="-285750">
              <a:buFont typeface="Courier New" panose="02070309020205020404" pitchFamily="49" charset="0"/>
              <a:buChar char="o"/>
            </a:pPr>
            <a:r>
              <a:rPr lang="en-US" dirty="0">
                <a:solidFill>
                  <a:schemeClr val="tx1">
                    <a:lumMod val="50000"/>
                  </a:schemeClr>
                </a:solidFill>
              </a:rPr>
              <a:t>Recreate</a:t>
            </a:r>
          </a:p>
          <a:p>
            <a:pPr marL="514350" indent="-285750">
              <a:buFont typeface="Arial" panose="020B0604020202020204" pitchFamily="34" charset="0"/>
              <a:buChar char="•"/>
            </a:pPr>
            <a:r>
              <a:rPr lang="en-US" dirty="0">
                <a:solidFill>
                  <a:schemeClr val="tx1">
                    <a:lumMod val="50000"/>
                  </a:schemeClr>
                </a:solidFill>
              </a:rPr>
              <a:t>Recreate still uses </a:t>
            </a:r>
            <a:r>
              <a:rPr lang="en-US" dirty="0" err="1">
                <a:solidFill>
                  <a:schemeClr val="tx1">
                    <a:lumMod val="50000"/>
                  </a:schemeClr>
                </a:solidFill>
              </a:rPr>
              <a:t>ReplicaSets</a:t>
            </a:r>
            <a:r>
              <a:rPr lang="en-US" dirty="0">
                <a:solidFill>
                  <a:schemeClr val="tx1">
                    <a:lumMod val="50000"/>
                  </a:schemeClr>
                </a:solidFill>
              </a:rPr>
              <a:t> to implement the update but scales down previous to 0 before scaling up a replacement</a:t>
            </a:r>
          </a:p>
          <a:p>
            <a:pPr marL="514350" indent="-285750">
              <a:buFont typeface="Arial" panose="020B0604020202020204" pitchFamily="34" charset="0"/>
              <a:buChar char="•"/>
            </a:pPr>
            <a:r>
              <a:rPr lang="en-US" dirty="0">
                <a:solidFill>
                  <a:schemeClr val="tx1">
                    <a:lumMod val="50000"/>
                  </a:schemeClr>
                </a:solidFill>
              </a:rPr>
              <a:t>Should only use where multiple versions of your app should not coexist – consistency more important than minimized downtime</a:t>
            </a:r>
          </a:p>
        </p:txBody>
      </p:sp>
      <p:sp>
        <p:nvSpPr>
          <p:cNvPr id="4" name="Slide Number Placeholder 3">
            <a:extLst>
              <a:ext uri="{FF2B5EF4-FFF2-40B4-BE49-F238E27FC236}">
                <a16:creationId xmlns:a16="http://schemas.microsoft.com/office/drawing/2014/main" id="{7F568ED1-9DBD-AA4C-9620-D2CFD79BE2C5}"/>
              </a:ext>
            </a:extLst>
          </p:cNvPr>
          <p:cNvSpPr>
            <a:spLocks noGrp="1"/>
          </p:cNvSpPr>
          <p:nvPr>
            <p:ph type="sldNum" idx="12"/>
          </p:nvPr>
        </p:nvSpPr>
        <p:spPr/>
        <p:txBody>
          <a:bodyPr/>
          <a:lstStyle/>
          <a:p>
            <a:fld id="{00000000-1234-1234-1234-123412341234}" type="slidenum">
              <a:rPr lang="en-US" smtClean="0"/>
              <a:pPr/>
              <a:t>176</a:t>
            </a:fld>
            <a:endParaRPr lang="en-US"/>
          </a:p>
        </p:txBody>
      </p:sp>
    </p:spTree>
    <p:extLst>
      <p:ext uri="{BB962C8B-B14F-4D97-AF65-F5344CB8AC3E}">
        <p14:creationId xmlns:p14="http://schemas.microsoft.com/office/powerpoint/2010/main" val="7170976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5C16-AFC7-F34F-9416-A71AB7DDEA7D}"/>
              </a:ext>
            </a:extLst>
          </p:cNvPr>
          <p:cNvSpPr>
            <a:spLocks noGrp="1"/>
          </p:cNvSpPr>
          <p:nvPr>
            <p:ph type="title"/>
          </p:nvPr>
        </p:nvSpPr>
        <p:spPr/>
        <p:txBody>
          <a:bodyPr/>
          <a:lstStyle/>
          <a:p>
            <a:r>
              <a:rPr lang="en-US" dirty="0"/>
              <a:t>Demo – Rollout with Recreate Strategy</a:t>
            </a:r>
          </a:p>
        </p:txBody>
      </p:sp>
      <p:sp>
        <p:nvSpPr>
          <p:cNvPr id="4" name="Slide Number Placeholder 3">
            <a:extLst>
              <a:ext uri="{FF2B5EF4-FFF2-40B4-BE49-F238E27FC236}">
                <a16:creationId xmlns:a16="http://schemas.microsoft.com/office/drawing/2014/main" id="{B5104B3D-3614-D640-965C-8D8AB9FCC5EE}"/>
              </a:ext>
            </a:extLst>
          </p:cNvPr>
          <p:cNvSpPr>
            <a:spLocks noGrp="1"/>
          </p:cNvSpPr>
          <p:nvPr>
            <p:ph type="sldNum" idx="12"/>
          </p:nvPr>
        </p:nvSpPr>
        <p:spPr/>
        <p:txBody>
          <a:bodyPr/>
          <a:lstStyle/>
          <a:p>
            <a:fld id="{00000000-1234-1234-1234-123412341234}" type="slidenum">
              <a:rPr lang="en-US" smtClean="0"/>
              <a:pPr/>
              <a:t>177</a:t>
            </a:fld>
            <a:endParaRPr lang="en-US"/>
          </a:p>
        </p:txBody>
      </p:sp>
    </p:spTree>
    <p:extLst>
      <p:ext uri="{BB962C8B-B14F-4D97-AF65-F5344CB8AC3E}">
        <p14:creationId xmlns:p14="http://schemas.microsoft.com/office/powerpoint/2010/main" val="181015197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F6720-4C48-7945-BE44-1E29EB1D2EFA}"/>
              </a:ext>
            </a:extLst>
          </p:cNvPr>
          <p:cNvSpPr>
            <a:spLocks noGrp="1"/>
          </p:cNvSpPr>
          <p:nvPr>
            <p:ph type="title"/>
          </p:nvPr>
        </p:nvSpPr>
        <p:spPr/>
        <p:txBody>
          <a:bodyPr/>
          <a:lstStyle/>
          <a:p>
            <a:r>
              <a:rPr lang="en-US" dirty="0"/>
              <a:t>Configuring </a:t>
            </a:r>
            <a:r>
              <a:rPr lang="en-US" dirty="0" err="1"/>
              <a:t>RollingUpdate</a:t>
            </a:r>
            <a:endParaRPr lang="en-US" dirty="0"/>
          </a:p>
        </p:txBody>
      </p:sp>
      <p:sp>
        <p:nvSpPr>
          <p:cNvPr id="3" name="Text Placeholder 2">
            <a:extLst>
              <a:ext uri="{FF2B5EF4-FFF2-40B4-BE49-F238E27FC236}">
                <a16:creationId xmlns:a16="http://schemas.microsoft.com/office/drawing/2014/main" id="{28585B06-D705-0743-9AA1-D425C4F01118}"/>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There are settings that can be used to “tweak” the </a:t>
            </a:r>
            <a:r>
              <a:rPr lang="en-US" dirty="0" err="1">
                <a:solidFill>
                  <a:schemeClr val="tx1">
                    <a:lumMod val="50000"/>
                  </a:schemeClr>
                </a:solidFill>
              </a:rPr>
              <a:t>RollingUpdate</a:t>
            </a:r>
            <a:r>
              <a:rPr lang="en-US" dirty="0">
                <a:solidFill>
                  <a:schemeClr val="tx1">
                    <a:lumMod val="50000"/>
                  </a:schemeClr>
                </a:solidFill>
              </a:rPr>
              <a:t> strategy:</a:t>
            </a:r>
          </a:p>
          <a:p>
            <a:pPr marL="971550" lvl="1" indent="-285750">
              <a:buFont typeface="Courier New" panose="02070309020205020404" pitchFamily="49" charset="0"/>
              <a:buChar char="o"/>
            </a:pPr>
            <a:r>
              <a:rPr lang="en-US" i="1" dirty="0" err="1">
                <a:solidFill>
                  <a:schemeClr val="tx1">
                    <a:lumMod val="50000"/>
                  </a:schemeClr>
                </a:solidFill>
              </a:rPr>
              <a:t>maxUnavailable</a:t>
            </a:r>
            <a:r>
              <a:rPr lang="en-US" dirty="0">
                <a:solidFill>
                  <a:schemeClr val="tx1">
                    <a:lumMod val="50000"/>
                  </a:schemeClr>
                </a:solidFill>
              </a:rPr>
              <a:t> – controls how quickly the old gets scaled down by defining the number of pods that can be unavailable</a:t>
            </a:r>
          </a:p>
          <a:p>
            <a:pPr marL="971550" lvl="1" indent="-285750">
              <a:buFont typeface="Courier New" panose="02070309020205020404" pitchFamily="49" charset="0"/>
              <a:buChar char="o"/>
            </a:pPr>
            <a:r>
              <a:rPr lang="en-US" i="1" dirty="0" err="1">
                <a:solidFill>
                  <a:schemeClr val="tx1">
                    <a:lumMod val="50000"/>
                  </a:schemeClr>
                </a:solidFill>
              </a:rPr>
              <a:t>maxSurge</a:t>
            </a:r>
            <a:r>
              <a:rPr lang="en-US" dirty="0">
                <a:solidFill>
                  <a:schemeClr val="tx1">
                    <a:lumMod val="50000"/>
                  </a:schemeClr>
                </a:solidFill>
              </a:rPr>
              <a:t> – controls how quickly the new gets scaled up by defining the number of extra pods that can exist above the defined </a:t>
            </a:r>
            <a:r>
              <a:rPr lang="en-US" i="1" dirty="0">
                <a:solidFill>
                  <a:schemeClr val="tx1">
                    <a:lumMod val="50000"/>
                  </a:schemeClr>
                </a:solidFill>
              </a:rPr>
              <a:t>replicas</a:t>
            </a:r>
            <a:r>
              <a:rPr lang="en-US" dirty="0">
                <a:solidFill>
                  <a:schemeClr val="tx1">
                    <a:lumMod val="50000"/>
                  </a:schemeClr>
                </a:solidFill>
              </a:rPr>
              <a:t> setting</a:t>
            </a:r>
          </a:p>
        </p:txBody>
      </p:sp>
      <p:sp>
        <p:nvSpPr>
          <p:cNvPr id="4" name="Slide Number Placeholder 3">
            <a:extLst>
              <a:ext uri="{FF2B5EF4-FFF2-40B4-BE49-F238E27FC236}">
                <a16:creationId xmlns:a16="http://schemas.microsoft.com/office/drawing/2014/main" id="{7F568ED1-9DBD-AA4C-9620-D2CFD79BE2C5}"/>
              </a:ext>
            </a:extLst>
          </p:cNvPr>
          <p:cNvSpPr>
            <a:spLocks noGrp="1"/>
          </p:cNvSpPr>
          <p:nvPr>
            <p:ph type="sldNum" idx="12"/>
          </p:nvPr>
        </p:nvSpPr>
        <p:spPr/>
        <p:txBody>
          <a:bodyPr/>
          <a:lstStyle/>
          <a:p>
            <a:fld id="{00000000-1234-1234-1234-123412341234}" type="slidenum">
              <a:rPr lang="en-US" smtClean="0"/>
              <a:pPr/>
              <a:t>178</a:t>
            </a:fld>
            <a:endParaRPr lang="en-US"/>
          </a:p>
        </p:txBody>
      </p:sp>
    </p:spTree>
    <p:extLst>
      <p:ext uri="{BB962C8B-B14F-4D97-AF65-F5344CB8AC3E}">
        <p14:creationId xmlns:p14="http://schemas.microsoft.com/office/powerpoint/2010/main" val="102600850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F6720-4C48-7945-BE44-1E29EB1D2EFA}"/>
              </a:ext>
            </a:extLst>
          </p:cNvPr>
          <p:cNvSpPr>
            <a:spLocks noGrp="1"/>
          </p:cNvSpPr>
          <p:nvPr>
            <p:ph type="title"/>
          </p:nvPr>
        </p:nvSpPr>
        <p:spPr/>
        <p:txBody>
          <a:bodyPr/>
          <a:lstStyle/>
          <a:p>
            <a:r>
              <a:rPr lang="en-US" dirty="0"/>
              <a:t>Configuring </a:t>
            </a:r>
            <a:r>
              <a:rPr lang="en-US" dirty="0" err="1"/>
              <a:t>RollingUpdate</a:t>
            </a:r>
            <a:endParaRPr lang="en-US" dirty="0"/>
          </a:p>
        </p:txBody>
      </p:sp>
      <p:sp>
        <p:nvSpPr>
          <p:cNvPr id="3" name="Text Placeholder 2">
            <a:extLst>
              <a:ext uri="{FF2B5EF4-FFF2-40B4-BE49-F238E27FC236}">
                <a16:creationId xmlns:a16="http://schemas.microsoft.com/office/drawing/2014/main" id="{28585B06-D705-0743-9AA1-D425C4F01118}"/>
              </a:ext>
            </a:extLst>
          </p:cNvPr>
          <p:cNvSpPr>
            <a:spLocks noGrp="1"/>
          </p:cNvSpPr>
          <p:nvPr>
            <p:ph type="subTitle" idx="1"/>
          </p:nvPr>
        </p:nvSpPr>
        <p:spPr>
          <a:xfrm>
            <a:off x="4674549" y="2465434"/>
            <a:ext cx="3076487" cy="880271"/>
          </a:xfrm>
        </p:spPr>
        <p:txBody>
          <a:bodyPr/>
          <a:lstStyle/>
          <a:p>
            <a:pPr marL="228600" indent="0"/>
            <a:r>
              <a:rPr lang="en-US" dirty="0">
                <a:solidFill>
                  <a:schemeClr val="tx1">
                    <a:lumMod val="50000"/>
                  </a:schemeClr>
                </a:solidFill>
              </a:rPr>
              <a:t>New pod gets created before an old one is taken offline (create-then-remove)</a:t>
            </a:r>
          </a:p>
        </p:txBody>
      </p:sp>
      <p:sp>
        <p:nvSpPr>
          <p:cNvPr id="4" name="Slide Number Placeholder 3">
            <a:extLst>
              <a:ext uri="{FF2B5EF4-FFF2-40B4-BE49-F238E27FC236}">
                <a16:creationId xmlns:a16="http://schemas.microsoft.com/office/drawing/2014/main" id="{7F568ED1-9DBD-AA4C-9620-D2CFD79BE2C5}"/>
              </a:ext>
            </a:extLst>
          </p:cNvPr>
          <p:cNvSpPr>
            <a:spLocks noGrp="1"/>
          </p:cNvSpPr>
          <p:nvPr>
            <p:ph type="sldNum" idx="12"/>
          </p:nvPr>
        </p:nvSpPr>
        <p:spPr/>
        <p:txBody>
          <a:bodyPr/>
          <a:lstStyle/>
          <a:p>
            <a:fld id="{00000000-1234-1234-1234-123412341234}" type="slidenum">
              <a:rPr lang="en-US" smtClean="0"/>
              <a:pPr/>
              <a:t>179</a:t>
            </a:fld>
            <a:endParaRPr lang="en-US"/>
          </a:p>
        </p:txBody>
      </p:sp>
      <p:sp>
        <p:nvSpPr>
          <p:cNvPr id="5" name="Rectangle: Rounded Corners 4">
            <a:extLst>
              <a:ext uri="{FF2B5EF4-FFF2-40B4-BE49-F238E27FC236}">
                <a16:creationId xmlns:a16="http://schemas.microsoft.com/office/drawing/2014/main" id="{0BB075B9-856F-E890-AB23-AE5C5E5FF8A1}"/>
              </a:ext>
            </a:extLst>
          </p:cNvPr>
          <p:cNvSpPr/>
          <p:nvPr/>
        </p:nvSpPr>
        <p:spPr>
          <a:xfrm>
            <a:off x="1145136" y="1768980"/>
            <a:ext cx="3076486" cy="22731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Deployment</a:t>
            </a:r>
          </a:p>
          <a:p>
            <a:pPr algn="ctr"/>
            <a:endParaRPr lang="en-US" dirty="0"/>
          </a:p>
          <a:p>
            <a:pPr algn="ctr"/>
            <a:r>
              <a:rPr lang="en-US" dirty="0"/>
              <a:t>replicas: 3</a:t>
            </a:r>
          </a:p>
          <a:p>
            <a:pPr algn="ctr"/>
            <a:r>
              <a:rPr lang="en-US" dirty="0" err="1"/>
              <a:t>maxSurge</a:t>
            </a:r>
            <a:r>
              <a:rPr lang="en-US" dirty="0"/>
              <a:t>: 1</a:t>
            </a:r>
          </a:p>
          <a:p>
            <a:pPr algn="ctr"/>
            <a:r>
              <a:rPr lang="en-US" dirty="0" err="1"/>
              <a:t>maxUnavailable</a:t>
            </a:r>
            <a:r>
              <a:rPr lang="en-US" dirty="0"/>
              <a:t>: 0</a:t>
            </a:r>
          </a:p>
        </p:txBody>
      </p:sp>
    </p:spTree>
    <p:extLst>
      <p:ext uri="{BB962C8B-B14F-4D97-AF65-F5344CB8AC3E}">
        <p14:creationId xmlns:p14="http://schemas.microsoft.com/office/powerpoint/2010/main" val="2261845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6793C-8007-4D74-948B-2DF1BE5367B8}"/>
              </a:ext>
            </a:extLst>
          </p:cNvPr>
          <p:cNvSpPr>
            <a:spLocks noGrp="1"/>
          </p:cNvSpPr>
          <p:nvPr>
            <p:ph type="title"/>
          </p:nvPr>
        </p:nvSpPr>
        <p:spPr/>
        <p:txBody>
          <a:bodyPr/>
          <a:lstStyle/>
          <a:p>
            <a:r>
              <a:rPr lang="en-US"/>
              <a:t>Monolithic Architecture Example</a:t>
            </a:r>
          </a:p>
        </p:txBody>
      </p:sp>
      <p:sp>
        <p:nvSpPr>
          <p:cNvPr id="4" name="Slide Number Placeholder 3">
            <a:extLst>
              <a:ext uri="{FF2B5EF4-FFF2-40B4-BE49-F238E27FC236}">
                <a16:creationId xmlns:a16="http://schemas.microsoft.com/office/drawing/2014/main" id="{5D38A84A-A4F8-418A-9523-380E29A2F70B}"/>
              </a:ext>
            </a:extLst>
          </p:cNvPr>
          <p:cNvSpPr>
            <a:spLocks noGrp="1"/>
          </p:cNvSpPr>
          <p:nvPr>
            <p:ph type="sldNum" idx="12"/>
          </p:nvPr>
        </p:nvSpPr>
        <p:spPr/>
        <p:txBody>
          <a:bodyPr/>
          <a:lstStyle/>
          <a:p>
            <a:fld id="{00000000-1234-1234-1234-123412341234}" type="slidenum">
              <a:rPr lang="en-US" smtClean="0"/>
              <a:pPr/>
              <a:t>18</a:t>
            </a:fld>
            <a:endParaRPr lang="en-US"/>
          </a:p>
        </p:txBody>
      </p:sp>
      <p:pic>
        <p:nvPicPr>
          <p:cNvPr id="5" name="Content Placeholder 4">
            <a:extLst>
              <a:ext uri="{FF2B5EF4-FFF2-40B4-BE49-F238E27FC236}">
                <a16:creationId xmlns:a16="http://schemas.microsoft.com/office/drawing/2014/main" id="{24B10E84-8812-4EBC-95DF-8331185C2B51}"/>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482725" y="1257163"/>
            <a:ext cx="6178550" cy="3263900"/>
          </a:xfrm>
        </p:spPr>
      </p:pic>
    </p:spTree>
    <p:extLst>
      <p:ext uri="{BB962C8B-B14F-4D97-AF65-F5344CB8AC3E}">
        <p14:creationId xmlns:p14="http://schemas.microsoft.com/office/powerpoint/2010/main" val="411611656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F6720-4C48-7945-BE44-1E29EB1D2EFA}"/>
              </a:ext>
            </a:extLst>
          </p:cNvPr>
          <p:cNvSpPr>
            <a:spLocks noGrp="1"/>
          </p:cNvSpPr>
          <p:nvPr>
            <p:ph type="title"/>
          </p:nvPr>
        </p:nvSpPr>
        <p:spPr/>
        <p:txBody>
          <a:bodyPr/>
          <a:lstStyle/>
          <a:p>
            <a:r>
              <a:rPr lang="en-US" dirty="0"/>
              <a:t>Configuring </a:t>
            </a:r>
            <a:r>
              <a:rPr lang="en-US" dirty="0" err="1"/>
              <a:t>RollingUpdate</a:t>
            </a:r>
            <a:endParaRPr lang="en-US" dirty="0"/>
          </a:p>
        </p:txBody>
      </p:sp>
      <p:sp>
        <p:nvSpPr>
          <p:cNvPr id="3" name="Text Placeholder 2">
            <a:extLst>
              <a:ext uri="{FF2B5EF4-FFF2-40B4-BE49-F238E27FC236}">
                <a16:creationId xmlns:a16="http://schemas.microsoft.com/office/drawing/2014/main" id="{28585B06-D705-0743-9AA1-D425C4F01118}"/>
              </a:ext>
            </a:extLst>
          </p:cNvPr>
          <p:cNvSpPr>
            <a:spLocks noGrp="1"/>
          </p:cNvSpPr>
          <p:nvPr>
            <p:ph type="subTitle" idx="1"/>
          </p:nvPr>
        </p:nvSpPr>
        <p:spPr>
          <a:xfrm>
            <a:off x="4674549" y="2465434"/>
            <a:ext cx="3076487" cy="880271"/>
          </a:xfrm>
        </p:spPr>
        <p:txBody>
          <a:bodyPr/>
          <a:lstStyle/>
          <a:p>
            <a:pPr marL="228600" indent="0"/>
            <a:r>
              <a:rPr lang="en-US" dirty="0">
                <a:solidFill>
                  <a:schemeClr val="tx1">
                    <a:lumMod val="50000"/>
                  </a:schemeClr>
                </a:solidFill>
              </a:rPr>
              <a:t>Old pod is taken offline before new pod gets created (remove-then-create)</a:t>
            </a:r>
          </a:p>
        </p:txBody>
      </p:sp>
      <p:sp>
        <p:nvSpPr>
          <p:cNvPr id="4" name="Slide Number Placeholder 3">
            <a:extLst>
              <a:ext uri="{FF2B5EF4-FFF2-40B4-BE49-F238E27FC236}">
                <a16:creationId xmlns:a16="http://schemas.microsoft.com/office/drawing/2014/main" id="{7F568ED1-9DBD-AA4C-9620-D2CFD79BE2C5}"/>
              </a:ext>
            </a:extLst>
          </p:cNvPr>
          <p:cNvSpPr>
            <a:spLocks noGrp="1"/>
          </p:cNvSpPr>
          <p:nvPr>
            <p:ph type="sldNum" idx="12"/>
          </p:nvPr>
        </p:nvSpPr>
        <p:spPr/>
        <p:txBody>
          <a:bodyPr/>
          <a:lstStyle/>
          <a:p>
            <a:fld id="{00000000-1234-1234-1234-123412341234}" type="slidenum">
              <a:rPr lang="en-US" smtClean="0"/>
              <a:pPr/>
              <a:t>180</a:t>
            </a:fld>
            <a:endParaRPr lang="en-US"/>
          </a:p>
        </p:txBody>
      </p:sp>
      <p:sp>
        <p:nvSpPr>
          <p:cNvPr id="5" name="Rectangle: Rounded Corners 4">
            <a:extLst>
              <a:ext uri="{FF2B5EF4-FFF2-40B4-BE49-F238E27FC236}">
                <a16:creationId xmlns:a16="http://schemas.microsoft.com/office/drawing/2014/main" id="{0BB075B9-856F-E890-AB23-AE5C5E5FF8A1}"/>
              </a:ext>
            </a:extLst>
          </p:cNvPr>
          <p:cNvSpPr/>
          <p:nvPr/>
        </p:nvSpPr>
        <p:spPr>
          <a:xfrm>
            <a:off x="1145136" y="1768980"/>
            <a:ext cx="3076486" cy="22731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Deployment</a:t>
            </a:r>
          </a:p>
          <a:p>
            <a:pPr algn="ctr"/>
            <a:endParaRPr lang="en-US" dirty="0"/>
          </a:p>
          <a:p>
            <a:pPr algn="ctr"/>
            <a:r>
              <a:rPr lang="en-US" dirty="0"/>
              <a:t>replicas: 3</a:t>
            </a:r>
          </a:p>
          <a:p>
            <a:pPr algn="ctr"/>
            <a:r>
              <a:rPr lang="en-US" dirty="0" err="1"/>
              <a:t>maxSurge</a:t>
            </a:r>
            <a:r>
              <a:rPr lang="en-US" dirty="0"/>
              <a:t>: 0</a:t>
            </a:r>
          </a:p>
          <a:p>
            <a:pPr algn="ctr"/>
            <a:r>
              <a:rPr lang="en-US" dirty="0" err="1"/>
              <a:t>maxUnavailable</a:t>
            </a:r>
            <a:r>
              <a:rPr lang="en-US" dirty="0"/>
              <a:t>: 1</a:t>
            </a:r>
          </a:p>
        </p:txBody>
      </p:sp>
    </p:spTree>
    <p:extLst>
      <p:ext uri="{BB962C8B-B14F-4D97-AF65-F5344CB8AC3E}">
        <p14:creationId xmlns:p14="http://schemas.microsoft.com/office/powerpoint/2010/main" val="366346482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F6720-4C48-7945-BE44-1E29EB1D2EFA}"/>
              </a:ext>
            </a:extLst>
          </p:cNvPr>
          <p:cNvSpPr>
            <a:spLocks noGrp="1"/>
          </p:cNvSpPr>
          <p:nvPr>
            <p:ph type="title"/>
          </p:nvPr>
        </p:nvSpPr>
        <p:spPr/>
        <p:txBody>
          <a:bodyPr/>
          <a:lstStyle/>
          <a:p>
            <a:r>
              <a:rPr lang="en-US" dirty="0"/>
              <a:t>Configuring </a:t>
            </a:r>
            <a:r>
              <a:rPr lang="en-US" dirty="0" err="1"/>
              <a:t>RollingUpdate</a:t>
            </a:r>
            <a:endParaRPr lang="en-US" dirty="0"/>
          </a:p>
        </p:txBody>
      </p:sp>
      <p:sp>
        <p:nvSpPr>
          <p:cNvPr id="3" name="Text Placeholder 2">
            <a:extLst>
              <a:ext uri="{FF2B5EF4-FFF2-40B4-BE49-F238E27FC236}">
                <a16:creationId xmlns:a16="http://schemas.microsoft.com/office/drawing/2014/main" id="{28585B06-D705-0743-9AA1-D425C4F01118}"/>
              </a:ext>
            </a:extLst>
          </p:cNvPr>
          <p:cNvSpPr>
            <a:spLocks noGrp="1"/>
          </p:cNvSpPr>
          <p:nvPr>
            <p:ph type="subTitle" idx="1"/>
          </p:nvPr>
        </p:nvSpPr>
        <p:spPr>
          <a:xfrm>
            <a:off x="4674549" y="2465434"/>
            <a:ext cx="3076487" cy="880271"/>
          </a:xfrm>
        </p:spPr>
        <p:txBody>
          <a:bodyPr/>
          <a:lstStyle/>
          <a:p>
            <a:pPr marL="228600" indent="0"/>
            <a:r>
              <a:rPr lang="en-US" dirty="0">
                <a:solidFill>
                  <a:schemeClr val="tx1">
                    <a:lumMod val="50000"/>
                  </a:schemeClr>
                </a:solidFill>
              </a:rPr>
              <a:t>Old pod is taken offline, and two new pods can be created (remove-and-create)</a:t>
            </a:r>
          </a:p>
        </p:txBody>
      </p:sp>
      <p:sp>
        <p:nvSpPr>
          <p:cNvPr id="4" name="Slide Number Placeholder 3">
            <a:extLst>
              <a:ext uri="{FF2B5EF4-FFF2-40B4-BE49-F238E27FC236}">
                <a16:creationId xmlns:a16="http://schemas.microsoft.com/office/drawing/2014/main" id="{7F568ED1-9DBD-AA4C-9620-D2CFD79BE2C5}"/>
              </a:ext>
            </a:extLst>
          </p:cNvPr>
          <p:cNvSpPr>
            <a:spLocks noGrp="1"/>
          </p:cNvSpPr>
          <p:nvPr>
            <p:ph type="sldNum" idx="12"/>
          </p:nvPr>
        </p:nvSpPr>
        <p:spPr/>
        <p:txBody>
          <a:bodyPr/>
          <a:lstStyle/>
          <a:p>
            <a:fld id="{00000000-1234-1234-1234-123412341234}" type="slidenum">
              <a:rPr lang="en-US" smtClean="0"/>
              <a:pPr/>
              <a:t>181</a:t>
            </a:fld>
            <a:endParaRPr lang="en-US"/>
          </a:p>
        </p:txBody>
      </p:sp>
      <p:sp>
        <p:nvSpPr>
          <p:cNvPr id="5" name="Rectangle: Rounded Corners 4">
            <a:extLst>
              <a:ext uri="{FF2B5EF4-FFF2-40B4-BE49-F238E27FC236}">
                <a16:creationId xmlns:a16="http://schemas.microsoft.com/office/drawing/2014/main" id="{0BB075B9-856F-E890-AB23-AE5C5E5FF8A1}"/>
              </a:ext>
            </a:extLst>
          </p:cNvPr>
          <p:cNvSpPr/>
          <p:nvPr/>
        </p:nvSpPr>
        <p:spPr>
          <a:xfrm>
            <a:off x="1145136" y="1768980"/>
            <a:ext cx="3076486" cy="22731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Deployment</a:t>
            </a:r>
          </a:p>
          <a:p>
            <a:pPr algn="ctr"/>
            <a:endParaRPr lang="en-US" dirty="0"/>
          </a:p>
          <a:p>
            <a:pPr algn="ctr"/>
            <a:r>
              <a:rPr lang="en-US" dirty="0"/>
              <a:t>replicas: 3</a:t>
            </a:r>
          </a:p>
          <a:p>
            <a:pPr algn="ctr"/>
            <a:r>
              <a:rPr lang="en-US" dirty="0" err="1"/>
              <a:t>maxSurge</a:t>
            </a:r>
            <a:r>
              <a:rPr lang="en-US" dirty="0"/>
              <a:t>: 1</a:t>
            </a:r>
          </a:p>
          <a:p>
            <a:pPr algn="ctr"/>
            <a:r>
              <a:rPr lang="en-US" dirty="0" err="1"/>
              <a:t>maxUnavailable</a:t>
            </a:r>
            <a:r>
              <a:rPr lang="en-US" dirty="0"/>
              <a:t>: 1</a:t>
            </a:r>
          </a:p>
        </p:txBody>
      </p:sp>
    </p:spTree>
    <p:extLst>
      <p:ext uri="{BB962C8B-B14F-4D97-AF65-F5344CB8AC3E}">
        <p14:creationId xmlns:p14="http://schemas.microsoft.com/office/powerpoint/2010/main" val="20010210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F6720-4C48-7945-BE44-1E29EB1D2EFA}"/>
              </a:ext>
            </a:extLst>
          </p:cNvPr>
          <p:cNvSpPr>
            <a:spLocks noGrp="1"/>
          </p:cNvSpPr>
          <p:nvPr>
            <p:ph type="title"/>
          </p:nvPr>
        </p:nvSpPr>
        <p:spPr/>
        <p:txBody>
          <a:bodyPr/>
          <a:lstStyle/>
          <a:p>
            <a:r>
              <a:rPr lang="en-US" dirty="0"/>
              <a:t>Additional Configuration</a:t>
            </a:r>
          </a:p>
        </p:txBody>
      </p:sp>
      <p:sp>
        <p:nvSpPr>
          <p:cNvPr id="3" name="Text Placeholder 2">
            <a:extLst>
              <a:ext uri="{FF2B5EF4-FFF2-40B4-BE49-F238E27FC236}">
                <a16:creationId xmlns:a16="http://schemas.microsoft.com/office/drawing/2014/main" id="{28585B06-D705-0743-9AA1-D425C4F01118}"/>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There are settings that can be used to “tweak” how quickly deployments are executed (defined in the Deployment spec):</a:t>
            </a:r>
          </a:p>
          <a:p>
            <a:pPr marL="971550" lvl="1" indent="-285750">
              <a:buFont typeface="Courier New" panose="02070309020205020404" pitchFamily="49" charset="0"/>
              <a:buChar char="o"/>
            </a:pPr>
            <a:r>
              <a:rPr lang="en-US" i="1" dirty="0" err="1">
                <a:solidFill>
                  <a:schemeClr val="tx1">
                    <a:lumMod val="50000"/>
                  </a:schemeClr>
                </a:solidFill>
              </a:rPr>
              <a:t>minReadySeconds</a:t>
            </a:r>
            <a:r>
              <a:rPr lang="en-US" dirty="0">
                <a:solidFill>
                  <a:schemeClr val="tx1">
                    <a:lumMod val="50000"/>
                  </a:schemeClr>
                </a:solidFill>
              </a:rPr>
              <a:t> – inserts a delay which causes the Deployment to wait a specified number of seconds a pod should be up with no crashed containers before it’s considered successful; default is 0 (creates pods quickly)</a:t>
            </a:r>
          </a:p>
          <a:p>
            <a:pPr marL="971550" lvl="1" indent="-285750">
              <a:buFont typeface="Courier New" panose="02070309020205020404" pitchFamily="49" charset="0"/>
              <a:buChar char="o"/>
            </a:pPr>
            <a:r>
              <a:rPr lang="en-US" i="1" dirty="0" err="1">
                <a:solidFill>
                  <a:schemeClr val="tx1">
                    <a:lumMod val="50000"/>
                  </a:schemeClr>
                </a:solidFill>
              </a:rPr>
              <a:t>progressDeadlineSeconds</a:t>
            </a:r>
            <a:r>
              <a:rPr lang="en-US" dirty="0">
                <a:solidFill>
                  <a:schemeClr val="tx1">
                    <a:lumMod val="50000"/>
                  </a:schemeClr>
                </a:solidFill>
              </a:rPr>
              <a:t> – specifies amount of time a Deployment update can run before being considered failing to progress; default is 600 seconds or 10 minutes</a:t>
            </a:r>
          </a:p>
        </p:txBody>
      </p:sp>
      <p:sp>
        <p:nvSpPr>
          <p:cNvPr id="4" name="Slide Number Placeholder 3">
            <a:extLst>
              <a:ext uri="{FF2B5EF4-FFF2-40B4-BE49-F238E27FC236}">
                <a16:creationId xmlns:a16="http://schemas.microsoft.com/office/drawing/2014/main" id="{7F568ED1-9DBD-AA4C-9620-D2CFD79BE2C5}"/>
              </a:ext>
            </a:extLst>
          </p:cNvPr>
          <p:cNvSpPr>
            <a:spLocks noGrp="1"/>
          </p:cNvSpPr>
          <p:nvPr>
            <p:ph type="sldNum" idx="12"/>
          </p:nvPr>
        </p:nvSpPr>
        <p:spPr/>
        <p:txBody>
          <a:bodyPr/>
          <a:lstStyle/>
          <a:p>
            <a:fld id="{00000000-1234-1234-1234-123412341234}" type="slidenum">
              <a:rPr lang="en-US" smtClean="0"/>
              <a:pPr/>
              <a:t>182</a:t>
            </a:fld>
            <a:endParaRPr lang="en-US"/>
          </a:p>
        </p:txBody>
      </p:sp>
    </p:spTree>
    <p:extLst>
      <p:ext uri="{BB962C8B-B14F-4D97-AF65-F5344CB8AC3E}">
        <p14:creationId xmlns:p14="http://schemas.microsoft.com/office/powerpoint/2010/main" val="328980348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5C16-AFC7-F34F-9416-A71AB7DDEA7D}"/>
              </a:ext>
            </a:extLst>
          </p:cNvPr>
          <p:cNvSpPr>
            <a:spLocks noGrp="1"/>
          </p:cNvSpPr>
          <p:nvPr>
            <p:ph type="title"/>
          </p:nvPr>
        </p:nvSpPr>
        <p:spPr/>
        <p:txBody>
          <a:bodyPr/>
          <a:lstStyle/>
          <a:p>
            <a:r>
              <a:rPr lang="en-US" dirty="0"/>
              <a:t>Demo – Rollout with </a:t>
            </a:r>
            <a:r>
              <a:rPr lang="en-US" dirty="0" err="1"/>
              <a:t>RollingUpdate</a:t>
            </a:r>
            <a:r>
              <a:rPr lang="en-US" dirty="0"/>
              <a:t> Configuration</a:t>
            </a:r>
          </a:p>
        </p:txBody>
      </p:sp>
      <p:sp>
        <p:nvSpPr>
          <p:cNvPr id="4" name="Slide Number Placeholder 3">
            <a:extLst>
              <a:ext uri="{FF2B5EF4-FFF2-40B4-BE49-F238E27FC236}">
                <a16:creationId xmlns:a16="http://schemas.microsoft.com/office/drawing/2014/main" id="{B5104B3D-3614-D640-965C-8D8AB9FCC5EE}"/>
              </a:ext>
            </a:extLst>
          </p:cNvPr>
          <p:cNvSpPr>
            <a:spLocks noGrp="1"/>
          </p:cNvSpPr>
          <p:nvPr>
            <p:ph type="sldNum" idx="12"/>
          </p:nvPr>
        </p:nvSpPr>
        <p:spPr/>
        <p:txBody>
          <a:bodyPr/>
          <a:lstStyle/>
          <a:p>
            <a:fld id="{00000000-1234-1234-1234-123412341234}" type="slidenum">
              <a:rPr lang="en-US" smtClean="0"/>
              <a:pPr/>
              <a:t>183</a:t>
            </a:fld>
            <a:endParaRPr lang="en-US"/>
          </a:p>
        </p:txBody>
      </p:sp>
    </p:spTree>
    <p:extLst>
      <p:ext uri="{BB962C8B-B14F-4D97-AF65-F5344CB8AC3E}">
        <p14:creationId xmlns:p14="http://schemas.microsoft.com/office/powerpoint/2010/main" val="39615096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B9D60-E5EB-CC47-AB2D-3595378F5074}"/>
              </a:ext>
            </a:extLst>
          </p:cNvPr>
          <p:cNvSpPr>
            <a:spLocks noGrp="1"/>
          </p:cNvSpPr>
          <p:nvPr>
            <p:ph type="title"/>
          </p:nvPr>
        </p:nvSpPr>
        <p:spPr/>
        <p:txBody>
          <a:bodyPr/>
          <a:lstStyle/>
          <a:p>
            <a:r>
              <a:rPr lang="en-US"/>
              <a:t>Blue/Green Deployments</a:t>
            </a:r>
          </a:p>
        </p:txBody>
      </p:sp>
      <p:sp>
        <p:nvSpPr>
          <p:cNvPr id="3" name="Text Placeholder 2">
            <a:extLst>
              <a:ext uri="{FF2B5EF4-FFF2-40B4-BE49-F238E27FC236}">
                <a16:creationId xmlns:a16="http://schemas.microsoft.com/office/drawing/2014/main" id="{4A82CA9F-C3CB-3C47-910D-5A8F0E6B2370}"/>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How they work: keep two identical environments, conventionally called blue and green, to do continuous, risk-free updates. This way, users access one while the other receives updates.</a:t>
            </a:r>
          </a:p>
          <a:p>
            <a:pPr marL="514350" indent="-285750">
              <a:buFont typeface="Arial" panose="020B0604020202020204" pitchFamily="34" charset="0"/>
              <a:buChar char="•"/>
            </a:pPr>
            <a:r>
              <a:rPr lang="en-US" dirty="0">
                <a:solidFill>
                  <a:schemeClr val="tx1">
                    <a:lumMod val="50000"/>
                  </a:schemeClr>
                </a:solidFill>
              </a:rPr>
              <a:t>With bare metal servers, this is expensive – one of the environments isn’t used much when the other is</a:t>
            </a:r>
          </a:p>
          <a:p>
            <a:pPr marL="514350" indent="-285750">
              <a:buFont typeface="Arial" panose="020B0604020202020204" pitchFamily="34" charset="0"/>
              <a:buChar char="•"/>
            </a:pPr>
            <a:r>
              <a:rPr lang="en-US" dirty="0">
                <a:solidFill>
                  <a:schemeClr val="tx1">
                    <a:lumMod val="50000"/>
                  </a:schemeClr>
                </a:solidFill>
              </a:rPr>
              <a:t>k8s makes this easy – we can make a second environment, switch traffic over, then kill the first with little impact</a:t>
            </a:r>
          </a:p>
          <a:p>
            <a:pPr marL="514350" indent="-285750">
              <a:buFont typeface="Arial" panose="020B0604020202020204" pitchFamily="34" charset="0"/>
              <a:buChar char="•"/>
            </a:pPr>
            <a:r>
              <a:rPr lang="en-US" dirty="0">
                <a:solidFill>
                  <a:schemeClr val="tx1">
                    <a:lumMod val="50000"/>
                  </a:schemeClr>
                </a:solidFill>
              </a:rPr>
              <a:t>Will need capacity in cluster to run two complete copies of app</a:t>
            </a:r>
          </a:p>
          <a:p>
            <a:pPr marL="514350" indent="-285750">
              <a:buFont typeface="Arial" panose="020B0604020202020204" pitchFamily="34" charset="0"/>
              <a:buChar char="•"/>
            </a:pPr>
            <a:endParaRPr lang="en-US" dirty="0">
              <a:solidFill>
                <a:schemeClr val="tx1">
                  <a:lumMod val="50000"/>
                </a:schemeClr>
              </a:solidFill>
            </a:endParaRPr>
          </a:p>
        </p:txBody>
      </p:sp>
      <p:sp>
        <p:nvSpPr>
          <p:cNvPr id="4" name="Slide Number Placeholder 3">
            <a:extLst>
              <a:ext uri="{FF2B5EF4-FFF2-40B4-BE49-F238E27FC236}">
                <a16:creationId xmlns:a16="http://schemas.microsoft.com/office/drawing/2014/main" id="{8C4BBBA7-4D18-E742-AF34-11C8C3A50BB5}"/>
              </a:ext>
            </a:extLst>
          </p:cNvPr>
          <p:cNvSpPr>
            <a:spLocks noGrp="1"/>
          </p:cNvSpPr>
          <p:nvPr>
            <p:ph type="sldNum" idx="12"/>
          </p:nvPr>
        </p:nvSpPr>
        <p:spPr/>
        <p:txBody>
          <a:bodyPr/>
          <a:lstStyle/>
          <a:p>
            <a:fld id="{00000000-1234-1234-1234-123412341234}" type="slidenum">
              <a:rPr lang="en-US" smtClean="0"/>
              <a:pPr/>
              <a:t>184</a:t>
            </a:fld>
            <a:endParaRPr lang="en-US"/>
          </a:p>
        </p:txBody>
      </p:sp>
    </p:spTree>
    <p:extLst>
      <p:ext uri="{BB962C8B-B14F-4D97-AF65-F5344CB8AC3E}">
        <p14:creationId xmlns:p14="http://schemas.microsoft.com/office/powerpoint/2010/main" val="318513896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2376D-10D8-0242-BA27-E3060B83AA8D}"/>
              </a:ext>
            </a:extLst>
          </p:cNvPr>
          <p:cNvSpPr>
            <a:spLocks noGrp="1"/>
          </p:cNvSpPr>
          <p:nvPr>
            <p:ph type="title"/>
          </p:nvPr>
        </p:nvSpPr>
        <p:spPr/>
        <p:txBody>
          <a:bodyPr/>
          <a:lstStyle/>
          <a:p>
            <a:r>
              <a:rPr lang="en-US"/>
              <a:t>Canary Pods for Testing and Production</a:t>
            </a:r>
          </a:p>
        </p:txBody>
      </p:sp>
      <p:sp>
        <p:nvSpPr>
          <p:cNvPr id="3" name="Text Placeholder 2">
            <a:extLst>
              <a:ext uri="{FF2B5EF4-FFF2-40B4-BE49-F238E27FC236}">
                <a16:creationId xmlns:a16="http://schemas.microsoft.com/office/drawing/2014/main" id="{CD1074AF-F96E-3A4B-AC71-0F87E8D67EA6}"/>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A strategy to try out a new feature only for a small segment of users or traffic (A/B testing or cautions deploy)</a:t>
            </a:r>
          </a:p>
          <a:p>
            <a:pPr marL="514350" indent="-285750">
              <a:buFont typeface="Arial" panose="020B0604020202020204" pitchFamily="34" charset="0"/>
              <a:buChar char="•"/>
            </a:pPr>
            <a:r>
              <a:rPr lang="en-US" dirty="0">
                <a:solidFill>
                  <a:schemeClr val="tx1">
                    <a:lumMod val="50000"/>
                  </a:schemeClr>
                </a:solidFill>
              </a:rPr>
              <a:t>k8s makes this easy </a:t>
            </a:r>
          </a:p>
          <a:p>
            <a:pPr marL="514350" indent="-285750">
              <a:buFont typeface="Arial" panose="020B0604020202020204" pitchFamily="34" charset="0"/>
              <a:buChar char="•"/>
            </a:pPr>
            <a:r>
              <a:rPr lang="en-US" dirty="0">
                <a:solidFill>
                  <a:schemeClr val="tx1">
                    <a:lumMod val="50000"/>
                  </a:schemeClr>
                </a:solidFill>
              </a:rPr>
              <a:t>Use a tag to designate what pods will receive a small percentage of traffic</a:t>
            </a:r>
          </a:p>
          <a:p>
            <a:pPr marL="514350" indent="-285750">
              <a:buFont typeface="Arial" panose="020B0604020202020204" pitchFamily="34" charset="0"/>
              <a:buChar char="•"/>
            </a:pPr>
            <a:r>
              <a:rPr lang="en-US" dirty="0">
                <a:solidFill>
                  <a:schemeClr val="tx1">
                    <a:lumMod val="50000"/>
                  </a:schemeClr>
                </a:solidFill>
              </a:rPr>
              <a:t>Also, allows smoke testing on small scale before “opening floodgates”</a:t>
            </a:r>
          </a:p>
          <a:p>
            <a:pPr marL="514350" indent="-285750">
              <a:buFont typeface="Arial" panose="020B0604020202020204" pitchFamily="34" charset="0"/>
              <a:buChar char="•"/>
            </a:pPr>
            <a:endParaRPr lang="en-US" dirty="0">
              <a:solidFill>
                <a:schemeClr val="tx1">
                  <a:lumMod val="50000"/>
                </a:schemeClr>
              </a:solidFill>
            </a:endParaRPr>
          </a:p>
        </p:txBody>
      </p:sp>
      <p:sp>
        <p:nvSpPr>
          <p:cNvPr id="4" name="Slide Number Placeholder 3">
            <a:extLst>
              <a:ext uri="{FF2B5EF4-FFF2-40B4-BE49-F238E27FC236}">
                <a16:creationId xmlns:a16="http://schemas.microsoft.com/office/drawing/2014/main" id="{AFB65E5F-6651-D24E-87B7-3289E0588A51}"/>
              </a:ext>
            </a:extLst>
          </p:cNvPr>
          <p:cNvSpPr>
            <a:spLocks noGrp="1"/>
          </p:cNvSpPr>
          <p:nvPr>
            <p:ph type="sldNum" idx="12"/>
          </p:nvPr>
        </p:nvSpPr>
        <p:spPr/>
        <p:txBody>
          <a:bodyPr/>
          <a:lstStyle/>
          <a:p>
            <a:fld id="{00000000-1234-1234-1234-123412341234}" type="slidenum">
              <a:rPr lang="en-US" smtClean="0"/>
              <a:pPr/>
              <a:t>185</a:t>
            </a:fld>
            <a:endParaRPr lang="en-US"/>
          </a:p>
        </p:txBody>
      </p:sp>
    </p:spTree>
    <p:extLst>
      <p:ext uri="{BB962C8B-B14F-4D97-AF65-F5344CB8AC3E}">
        <p14:creationId xmlns:p14="http://schemas.microsoft.com/office/powerpoint/2010/main" val="4165906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5C16-AFC7-F34F-9416-A71AB7DDEA7D}"/>
              </a:ext>
            </a:extLst>
          </p:cNvPr>
          <p:cNvSpPr>
            <a:spLocks noGrp="1"/>
          </p:cNvSpPr>
          <p:nvPr>
            <p:ph type="title"/>
          </p:nvPr>
        </p:nvSpPr>
        <p:spPr/>
        <p:txBody>
          <a:bodyPr/>
          <a:lstStyle/>
          <a:p>
            <a:r>
              <a:rPr lang="en-US" dirty="0"/>
              <a:t>Lab 11</a:t>
            </a:r>
          </a:p>
        </p:txBody>
      </p:sp>
      <p:sp>
        <p:nvSpPr>
          <p:cNvPr id="4" name="Slide Number Placeholder 3">
            <a:extLst>
              <a:ext uri="{FF2B5EF4-FFF2-40B4-BE49-F238E27FC236}">
                <a16:creationId xmlns:a16="http://schemas.microsoft.com/office/drawing/2014/main" id="{B5104B3D-3614-D640-965C-8D8AB9FCC5EE}"/>
              </a:ext>
            </a:extLst>
          </p:cNvPr>
          <p:cNvSpPr>
            <a:spLocks noGrp="1"/>
          </p:cNvSpPr>
          <p:nvPr>
            <p:ph type="sldNum" idx="12"/>
          </p:nvPr>
        </p:nvSpPr>
        <p:spPr/>
        <p:txBody>
          <a:bodyPr/>
          <a:lstStyle/>
          <a:p>
            <a:fld id="{00000000-1234-1234-1234-123412341234}" type="slidenum">
              <a:rPr lang="en-US" smtClean="0"/>
              <a:pPr/>
              <a:t>186</a:t>
            </a:fld>
            <a:endParaRPr lang="en-US"/>
          </a:p>
        </p:txBody>
      </p:sp>
    </p:spTree>
    <p:extLst>
      <p:ext uri="{BB962C8B-B14F-4D97-AF65-F5344CB8AC3E}">
        <p14:creationId xmlns:p14="http://schemas.microsoft.com/office/powerpoint/2010/main" val="172257887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5C16-AFC7-F34F-9416-A71AB7DDEA7D}"/>
              </a:ext>
            </a:extLst>
          </p:cNvPr>
          <p:cNvSpPr>
            <a:spLocks noGrp="1"/>
          </p:cNvSpPr>
          <p:nvPr>
            <p:ph type="title"/>
          </p:nvPr>
        </p:nvSpPr>
        <p:spPr>
          <a:xfrm>
            <a:off x="613700" y="714275"/>
            <a:ext cx="8491784" cy="314100"/>
          </a:xfrm>
        </p:spPr>
        <p:txBody>
          <a:bodyPr/>
          <a:lstStyle/>
          <a:p>
            <a:r>
              <a:rPr lang="en-US" dirty="0"/>
              <a:t>Demo – Log Aggregation Using EFK (Elasticsearch, </a:t>
            </a:r>
            <a:r>
              <a:rPr lang="en-US" dirty="0" err="1"/>
              <a:t>Fluentd</a:t>
            </a:r>
            <a:r>
              <a:rPr lang="en-US" dirty="0"/>
              <a:t>, Kibana)</a:t>
            </a:r>
          </a:p>
        </p:txBody>
      </p:sp>
      <p:sp>
        <p:nvSpPr>
          <p:cNvPr id="4" name="Slide Number Placeholder 3">
            <a:extLst>
              <a:ext uri="{FF2B5EF4-FFF2-40B4-BE49-F238E27FC236}">
                <a16:creationId xmlns:a16="http://schemas.microsoft.com/office/drawing/2014/main" id="{B5104B3D-3614-D640-965C-8D8AB9FCC5EE}"/>
              </a:ext>
            </a:extLst>
          </p:cNvPr>
          <p:cNvSpPr>
            <a:spLocks noGrp="1"/>
          </p:cNvSpPr>
          <p:nvPr>
            <p:ph type="sldNum" idx="12"/>
          </p:nvPr>
        </p:nvSpPr>
        <p:spPr/>
        <p:txBody>
          <a:bodyPr/>
          <a:lstStyle/>
          <a:p>
            <a:fld id="{00000000-1234-1234-1234-123412341234}" type="slidenum">
              <a:rPr lang="en-US" smtClean="0"/>
              <a:pPr/>
              <a:t>187</a:t>
            </a:fld>
            <a:endParaRPr lang="en-US"/>
          </a:p>
        </p:txBody>
      </p:sp>
    </p:spTree>
    <p:extLst>
      <p:ext uri="{BB962C8B-B14F-4D97-AF65-F5344CB8AC3E}">
        <p14:creationId xmlns:p14="http://schemas.microsoft.com/office/powerpoint/2010/main" val="109543854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AC0A9-B0F0-6148-8455-2DA292E7AE65}"/>
              </a:ext>
            </a:extLst>
          </p:cNvPr>
          <p:cNvSpPr>
            <a:spLocks noGrp="1"/>
          </p:cNvSpPr>
          <p:nvPr>
            <p:ph type="title"/>
          </p:nvPr>
        </p:nvSpPr>
        <p:spPr/>
        <p:txBody>
          <a:bodyPr/>
          <a:lstStyle/>
          <a:p>
            <a:r>
              <a:rPr lang="en-US"/>
              <a:t>The Ingress Controller</a:t>
            </a:r>
          </a:p>
        </p:txBody>
      </p:sp>
      <p:sp>
        <p:nvSpPr>
          <p:cNvPr id="3" name="Text Placeholder 2">
            <a:extLst>
              <a:ext uri="{FF2B5EF4-FFF2-40B4-BE49-F238E27FC236}">
                <a16:creationId xmlns:a16="http://schemas.microsoft.com/office/drawing/2014/main" id="{45474E27-EF6D-804A-9FE4-69F439130EA8}"/>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Specialized load balancer for k8s environments</a:t>
            </a:r>
          </a:p>
          <a:p>
            <a:pPr marL="514350" indent="-285750">
              <a:buFont typeface="Arial" panose="020B0604020202020204" pitchFamily="34" charset="0"/>
              <a:buChar char="•"/>
            </a:pPr>
            <a:r>
              <a:rPr lang="en-US" dirty="0">
                <a:solidFill>
                  <a:schemeClr val="tx1">
                    <a:lumMod val="50000"/>
                  </a:schemeClr>
                </a:solidFill>
              </a:rPr>
              <a:t>Manages traffic to pods in your cluster</a:t>
            </a:r>
          </a:p>
          <a:p>
            <a:pPr marL="514350" indent="-285750">
              <a:buFont typeface="Arial" panose="020B0604020202020204" pitchFamily="34" charset="0"/>
              <a:buChar char="•"/>
            </a:pPr>
            <a:r>
              <a:rPr lang="en-US" dirty="0">
                <a:solidFill>
                  <a:schemeClr val="tx1">
                    <a:lumMod val="50000"/>
                  </a:schemeClr>
                </a:solidFill>
              </a:rPr>
              <a:t>Like Nodes, Services etc., they are deployed using the cluster API</a:t>
            </a:r>
          </a:p>
          <a:p>
            <a:pPr marL="514350" indent="-285750">
              <a:buFont typeface="Arial" panose="020B0604020202020204" pitchFamily="34" charset="0"/>
              <a:buChar char="•"/>
            </a:pPr>
            <a:r>
              <a:rPr lang="en-US" dirty="0">
                <a:solidFill>
                  <a:schemeClr val="tx1">
                    <a:lumMod val="50000"/>
                  </a:schemeClr>
                </a:solidFill>
              </a:rPr>
              <a:t>There are </a:t>
            </a:r>
            <a:r>
              <a:rPr lang="en-US" dirty="0">
                <a:solidFill>
                  <a:schemeClr val="tx1">
                    <a:lumMod val="50000"/>
                  </a:schemeClr>
                </a:solidFill>
                <a:hlinkClick r:id="rId2"/>
              </a:rPr>
              <a:t>several</a:t>
            </a:r>
            <a:r>
              <a:rPr lang="en-US" dirty="0">
                <a:solidFill>
                  <a:schemeClr val="tx1">
                    <a:lumMod val="50000"/>
                  </a:schemeClr>
                </a:solidFill>
              </a:rPr>
              <a:t> available besides the k8s offering</a:t>
            </a:r>
          </a:p>
        </p:txBody>
      </p:sp>
      <p:sp>
        <p:nvSpPr>
          <p:cNvPr id="4" name="Slide Number Placeholder 3">
            <a:extLst>
              <a:ext uri="{FF2B5EF4-FFF2-40B4-BE49-F238E27FC236}">
                <a16:creationId xmlns:a16="http://schemas.microsoft.com/office/drawing/2014/main" id="{04A1B044-BFE4-B34E-881B-17CD0DD461D9}"/>
              </a:ext>
            </a:extLst>
          </p:cNvPr>
          <p:cNvSpPr>
            <a:spLocks noGrp="1"/>
          </p:cNvSpPr>
          <p:nvPr>
            <p:ph type="sldNum" idx="12"/>
          </p:nvPr>
        </p:nvSpPr>
        <p:spPr/>
        <p:txBody>
          <a:bodyPr/>
          <a:lstStyle/>
          <a:p>
            <a:fld id="{00000000-1234-1234-1234-123412341234}" type="slidenum">
              <a:rPr lang="en-US" smtClean="0"/>
              <a:pPr/>
              <a:t>188</a:t>
            </a:fld>
            <a:endParaRPr lang="en-US"/>
          </a:p>
        </p:txBody>
      </p:sp>
    </p:spTree>
    <p:extLst>
      <p:ext uri="{BB962C8B-B14F-4D97-AF65-F5344CB8AC3E}">
        <p14:creationId xmlns:p14="http://schemas.microsoft.com/office/powerpoint/2010/main" val="202903610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AC0A9-B0F0-6148-8455-2DA292E7AE65}"/>
              </a:ext>
            </a:extLst>
          </p:cNvPr>
          <p:cNvSpPr>
            <a:spLocks noGrp="1"/>
          </p:cNvSpPr>
          <p:nvPr>
            <p:ph type="title"/>
          </p:nvPr>
        </p:nvSpPr>
        <p:spPr/>
        <p:txBody>
          <a:bodyPr/>
          <a:lstStyle/>
          <a:p>
            <a:r>
              <a:rPr lang="en-US"/>
              <a:t>The Ingress Controller</a:t>
            </a:r>
          </a:p>
        </p:txBody>
      </p:sp>
      <p:sp>
        <p:nvSpPr>
          <p:cNvPr id="4" name="Slide Number Placeholder 3">
            <a:extLst>
              <a:ext uri="{FF2B5EF4-FFF2-40B4-BE49-F238E27FC236}">
                <a16:creationId xmlns:a16="http://schemas.microsoft.com/office/drawing/2014/main" id="{04A1B044-BFE4-B34E-881B-17CD0DD461D9}"/>
              </a:ext>
            </a:extLst>
          </p:cNvPr>
          <p:cNvSpPr>
            <a:spLocks noGrp="1"/>
          </p:cNvSpPr>
          <p:nvPr>
            <p:ph type="sldNum" idx="12"/>
          </p:nvPr>
        </p:nvSpPr>
        <p:spPr/>
        <p:txBody>
          <a:bodyPr/>
          <a:lstStyle/>
          <a:p>
            <a:fld id="{00000000-1234-1234-1234-123412341234}" type="slidenum">
              <a:rPr lang="en-US" smtClean="0"/>
              <a:pPr/>
              <a:t>189</a:t>
            </a:fld>
            <a:endParaRPr lang="en-US"/>
          </a:p>
        </p:txBody>
      </p:sp>
      <p:pic>
        <p:nvPicPr>
          <p:cNvPr id="6" name="Picture 5">
            <a:extLst>
              <a:ext uri="{FF2B5EF4-FFF2-40B4-BE49-F238E27FC236}">
                <a16:creationId xmlns:a16="http://schemas.microsoft.com/office/drawing/2014/main" id="{057DF8F7-8B13-5CF2-D797-F61CE2F13933}"/>
              </a:ext>
            </a:extLst>
          </p:cNvPr>
          <p:cNvPicPr>
            <a:picLocks noChangeAspect="1"/>
          </p:cNvPicPr>
          <p:nvPr/>
        </p:nvPicPr>
        <p:blipFill>
          <a:blip r:embed="rId3"/>
          <a:stretch>
            <a:fillRect/>
          </a:stretch>
        </p:blipFill>
        <p:spPr>
          <a:xfrm>
            <a:off x="1752444" y="1253647"/>
            <a:ext cx="5503784" cy="3270932"/>
          </a:xfrm>
          <a:prstGeom prst="rect">
            <a:avLst/>
          </a:prstGeom>
        </p:spPr>
      </p:pic>
    </p:spTree>
    <p:extLst>
      <p:ext uri="{BB962C8B-B14F-4D97-AF65-F5344CB8AC3E}">
        <p14:creationId xmlns:p14="http://schemas.microsoft.com/office/powerpoint/2010/main" val="4018267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02F8C-ED92-4FF8-9CA8-207CE273A115}"/>
              </a:ext>
            </a:extLst>
          </p:cNvPr>
          <p:cNvSpPr>
            <a:spLocks noGrp="1"/>
          </p:cNvSpPr>
          <p:nvPr>
            <p:ph type="title"/>
          </p:nvPr>
        </p:nvSpPr>
        <p:spPr/>
        <p:txBody>
          <a:bodyPr/>
          <a:lstStyle/>
          <a:p>
            <a:r>
              <a:rPr lang="en-US"/>
              <a:t>Moving to Microservices</a:t>
            </a:r>
          </a:p>
        </p:txBody>
      </p:sp>
      <p:sp>
        <p:nvSpPr>
          <p:cNvPr id="3" name="Text Placeholder 2">
            <a:extLst>
              <a:ext uri="{FF2B5EF4-FFF2-40B4-BE49-F238E27FC236}">
                <a16:creationId xmlns:a16="http://schemas.microsoft.com/office/drawing/2014/main" id="{3649BE39-E60F-46A1-8E93-246CC7F2471D}"/>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We have moved towards a refinement of “what is a service?”</a:t>
            </a:r>
          </a:p>
          <a:p>
            <a:pPr marL="514350" indent="-285750">
              <a:buFont typeface="Arial" panose="020B0604020202020204" pitchFamily="34" charset="0"/>
              <a:buChar char="•"/>
            </a:pPr>
            <a:r>
              <a:rPr lang="en-US" dirty="0">
                <a:solidFill>
                  <a:schemeClr val="tx1">
                    <a:lumMod val="50000"/>
                  </a:schemeClr>
                </a:solidFill>
              </a:rPr>
              <a:t>Even in SOA, we can create a service that does more than one thing – using it to solve an overall business problem, rather than one part of the actions needed to solve that problem</a:t>
            </a:r>
          </a:p>
          <a:p>
            <a:pPr marL="971550" lvl="1" indent="-285750">
              <a:buFont typeface="Wingdings" panose="05000000000000000000" pitchFamily="2" charset="2"/>
              <a:buChar char="Ø"/>
            </a:pPr>
            <a:r>
              <a:rPr lang="en-US" dirty="0">
                <a:solidFill>
                  <a:schemeClr val="tx1">
                    <a:lumMod val="50000"/>
                  </a:schemeClr>
                </a:solidFill>
              </a:rPr>
              <a:t>This was moving us back towards monolithic</a:t>
            </a:r>
          </a:p>
          <a:p>
            <a:pPr marL="514350" indent="-285750">
              <a:buFont typeface="Arial" panose="020B0604020202020204" pitchFamily="34" charset="0"/>
              <a:buChar char="•"/>
            </a:pPr>
            <a:r>
              <a:rPr lang="en-US" dirty="0">
                <a:solidFill>
                  <a:schemeClr val="tx1">
                    <a:lumMod val="50000"/>
                  </a:schemeClr>
                </a:solidFill>
              </a:rPr>
              <a:t>We arrive at a point where we want individual, purposeful services that do one thing and do it well – the microservice</a:t>
            </a:r>
          </a:p>
          <a:p>
            <a:pPr marL="514350" indent="-285750">
              <a:buFont typeface="Arial" panose="020B0604020202020204" pitchFamily="34" charset="0"/>
              <a:buChar char="•"/>
            </a:pPr>
            <a:endParaRPr lang="en-US" dirty="0">
              <a:solidFill>
                <a:schemeClr val="tx1">
                  <a:lumMod val="50000"/>
                </a:schemeClr>
              </a:solidFill>
            </a:endParaRPr>
          </a:p>
        </p:txBody>
      </p:sp>
      <p:sp>
        <p:nvSpPr>
          <p:cNvPr id="4" name="Slide Number Placeholder 3">
            <a:extLst>
              <a:ext uri="{FF2B5EF4-FFF2-40B4-BE49-F238E27FC236}">
                <a16:creationId xmlns:a16="http://schemas.microsoft.com/office/drawing/2014/main" id="{C274D20D-841E-461C-82AE-5AFFF717E6DC}"/>
              </a:ext>
            </a:extLst>
          </p:cNvPr>
          <p:cNvSpPr>
            <a:spLocks noGrp="1"/>
          </p:cNvSpPr>
          <p:nvPr>
            <p:ph type="sldNum" idx="12"/>
          </p:nvPr>
        </p:nvSpPr>
        <p:spPr/>
        <p:txBody>
          <a:bodyPr/>
          <a:lstStyle/>
          <a:p>
            <a:fld id="{00000000-1234-1234-1234-123412341234}" type="slidenum">
              <a:rPr lang="en-US" smtClean="0"/>
              <a:pPr/>
              <a:t>19</a:t>
            </a:fld>
            <a:endParaRPr lang="en-US"/>
          </a:p>
        </p:txBody>
      </p:sp>
    </p:spTree>
    <p:extLst>
      <p:ext uri="{BB962C8B-B14F-4D97-AF65-F5344CB8AC3E}">
        <p14:creationId xmlns:p14="http://schemas.microsoft.com/office/powerpoint/2010/main" val="14124614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5C16-AFC7-F34F-9416-A71AB7DDEA7D}"/>
              </a:ext>
            </a:extLst>
          </p:cNvPr>
          <p:cNvSpPr>
            <a:spLocks noGrp="1"/>
          </p:cNvSpPr>
          <p:nvPr>
            <p:ph type="title"/>
          </p:nvPr>
        </p:nvSpPr>
        <p:spPr/>
        <p:txBody>
          <a:bodyPr/>
          <a:lstStyle/>
          <a:p>
            <a:r>
              <a:rPr lang="en-US" dirty="0"/>
              <a:t>Demo – Ingress Controller</a:t>
            </a:r>
          </a:p>
        </p:txBody>
      </p:sp>
      <p:sp>
        <p:nvSpPr>
          <p:cNvPr id="4" name="Slide Number Placeholder 3">
            <a:extLst>
              <a:ext uri="{FF2B5EF4-FFF2-40B4-BE49-F238E27FC236}">
                <a16:creationId xmlns:a16="http://schemas.microsoft.com/office/drawing/2014/main" id="{B5104B3D-3614-D640-965C-8D8AB9FCC5EE}"/>
              </a:ext>
            </a:extLst>
          </p:cNvPr>
          <p:cNvSpPr>
            <a:spLocks noGrp="1"/>
          </p:cNvSpPr>
          <p:nvPr>
            <p:ph type="sldNum" idx="12"/>
          </p:nvPr>
        </p:nvSpPr>
        <p:spPr/>
        <p:txBody>
          <a:bodyPr/>
          <a:lstStyle/>
          <a:p>
            <a:fld id="{00000000-1234-1234-1234-123412341234}" type="slidenum">
              <a:rPr lang="en-US" smtClean="0"/>
              <a:pPr/>
              <a:t>190</a:t>
            </a:fld>
            <a:endParaRPr lang="en-US"/>
          </a:p>
        </p:txBody>
      </p:sp>
    </p:spTree>
    <p:extLst>
      <p:ext uri="{BB962C8B-B14F-4D97-AF65-F5344CB8AC3E}">
        <p14:creationId xmlns:p14="http://schemas.microsoft.com/office/powerpoint/2010/main" val="1363623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5C16-AFC7-F34F-9416-A71AB7DDEA7D}"/>
              </a:ext>
            </a:extLst>
          </p:cNvPr>
          <p:cNvSpPr>
            <a:spLocks noGrp="1"/>
          </p:cNvSpPr>
          <p:nvPr>
            <p:ph type="title"/>
          </p:nvPr>
        </p:nvSpPr>
        <p:spPr/>
        <p:txBody>
          <a:bodyPr/>
          <a:lstStyle/>
          <a:p>
            <a:r>
              <a:rPr lang="en-US" dirty="0"/>
              <a:t>Demo – Prometheus</a:t>
            </a:r>
          </a:p>
        </p:txBody>
      </p:sp>
      <p:sp>
        <p:nvSpPr>
          <p:cNvPr id="4" name="Slide Number Placeholder 3">
            <a:extLst>
              <a:ext uri="{FF2B5EF4-FFF2-40B4-BE49-F238E27FC236}">
                <a16:creationId xmlns:a16="http://schemas.microsoft.com/office/drawing/2014/main" id="{B5104B3D-3614-D640-965C-8D8AB9FCC5EE}"/>
              </a:ext>
            </a:extLst>
          </p:cNvPr>
          <p:cNvSpPr>
            <a:spLocks noGrp="1"/>
          </p:cNvSpPr>
          <p:nvPr>
            <p:ph type="sldNum" idx="12"/>
          </p:nvPr>
        </p:nvSpPr>
        <p:spPr/>
        <p:txBody>
          <a:bodyPr/>
          <a:lstStyle/>
          <a:p>
            <a:fld id="{00000000-1234-1234-1234-123412341234}" type="slidenum">
              <a:rPr lang="en-US" smtClean="0"/>
              <a:pPr/>
              <a:t>191</a:t>
            </a:fld>
            <a:endParaRPr lang="en-US"/>
          </a:p>
        </p:txBody>
      </p:sp>
    </p:spTree>
    <p:extLst>
      <p:ext uri="{BB962C8B-B14F-4D97-AF65-F5344CB8AC3E}">
        <p14:creationId xmlns:p14="http://schemas.microsoft.com/office/powerpoint/2010/main" val="19280104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5C16-AFC7-F34F-9416-A71AB7DDEA7D}"/>
              </a:ext>
            </a:extLst>
          </p:cNvPr>
          <p:cNvSpPr>
            <a:spLocks noGrp="1"/>
          </p:cNvSpPr>
          <p:nvPr>
            <p:ph type="title"/>
          </p:nvPr>
        </p:nvSpPr>
        <p:spPr/>
        <p:txBody>
          <a:bodyPr/>
          <a:lstStyle/>
          <a:p>
            <a:r>
              <a:rPr lang="en-US" dirty="0"/>
              <a:t>Demo – Scheduling &amp; Scaling</a:t>
            </a:r>
          </a:p>
        </p:txBody>
      </p:sp>
      <p:sp>
        <p:nvSpPr>
          <p:cNvPr id="4" name="Slide Number Placeholder 3">
            <a:extLst>
              <a:ext uri="{FF2B5EF4-FFF2-40B4-BE49-F238E27FC236}">
                <a16:creationId xmlns:a16="http://schemas.microsoft.com/office/drawing/2014/main" id="{B5104B3D-3614-D640-965C-8D8AB9FCC5EE}"/>
              </a:ext>
            </a:extLst>
          </p:cNvPr>
          <p:cNvSpPr>
            <a:spLocks noGrp="1"/>
          </p:cNvSpPr>
          <p:nvPr>
            <p:ph type="sldNum" idx="12"/>
          </p:nvPr>
        </p:nvSpPr>
        <p:spPr/>
        <p:txBody>
          <a:bodyPr/>
          <a:lstStyle/>
          <a:p>
            <a:fld id="{00000000-1234-1234-1234-123412341234}" type="slidenum">
              <a:rPr lang="en-US" smtClean="0"/>
              <a:pPr/>
              <a:t>192</a:t>
            </a:fld>
            <a:endParaRPr lang="en-US"/>
          </a:p>
        </p:txBody>
      </p:sp>
    </p:spTree>
    <p:extLst>
      <p:ext uri="{BB962C8B-B14F-4D97-AF65-F5344CB8AC3E}">
        <p14:creationId xmlns:p14="http://schemas.microsoft.com/office/powerpoint/2010/main" val="390991920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FA040AA-6920-43F8-A393-815F38D0EFC2}"/>
              </a:ext>
            </a:extLst>
          </p:cNvPr>
          <p:cNvSpPr>
            <a:spLocks noGrp="1"/>
          </p:cNvSpPr>
          <p:nvPr>
            <p:ph type="title"/>
          </p:nvPr>
        </p:nvSpPr>
        <p:spPr/>
        <p:txBody>
          <a:bodyPr/>
          <a:lstStyle/>
          <a:p>
            <a:r>
              <a:rPr lang="en-US" sz="2800" dirty="0">
                <a:solidFill>
                  <a:schemeClr val="bg1"/>
                </a:solidFill>
              </a:rPr>
              <a:t>Helm</a:t>
            </a:r>
          </a:p>
        </p:txBody>
      </p:sp>
      <p:sp>
        <p:nvSpPr>
          <p:cNvPr id="4" name="Slide Number Placeholder 3">
            <a:extLst>
              <a:ext uri="{FF2B5EF4-FFF2-40B4-BE49-F238E27FC236}">
                <a16:creationId xmlns:a16="http://schemas.microsoft.com/office/drawing/2014/main" id="{B9686648-9E2B-40DB-BA98-7AFA2689C8A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193</a:t>
            </a:fld>
            <a:endParaRPr lang="en"/>
          </a:p>
        </p:txBody>
      </p:sp>
    </p:spTree>
    <p:extLst>
      <p:ext uri="{BB962C8B-B14F-4D97-AF65-F5344CB8AC3E}">
        <p14:creationId xmlns:p14="http://schemas.microsoft.com/office/powerpoint/2010/main" val="333676459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2376D-10D8-0242-BA27-E3060B83AA8D}"/>
              </a:ext>
            </a:extLst>
          </p:cNvPr>
          <p:cNvSpPr>
            <a:spLocks noGrp="1"/>
          </p:cNvSpPr>
          <p:nvPr>
            <p:ph type="title"/>
          </p:nvPr>
        </p:nvSpPr>
        <p:spPr/>
        <p:txBody>
          <a:bodyPr/>
          <a:lstStyle/>
          <a:p>
            <a:r>
              <a:rPr lang="en-US" dirty="0"/>
              <a:t>Helm</a:t>
            </a:r>
          </a:p>
        </p:txBody>
      </p:sp>
      <p:sp>
        <p:nvSpPr>
          <p:cNvPr id="3" name="Text Placeholder 2">
            <a:extLst>
              <a:ext uri="{FF2B5EF4-FFF2-40B4-BE49-F238E27FC236}">
                <a16:creationId xmlns:a16="http://schemas.microsoft.com/office/drawing/2014/main" id="{CD1074AF-F96E-3A4B-AC71-0F87E8D67EA6}"/>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No real concept of “applications” in k8s</a:t>
            </a:r>
          </a:p>
          <a:p>
            <a:pPr marL="514350" indent="-285750">
              <a:buFont typeface="Arial" panose="020B0604020202020204" pitchFamily="34" charset="0"/>
              <a:buChar char="•"/>
            </a:pPr>
            <a:r>
              <a:rPr lang="en-US" dirty="0">
                <a:solidFill>
                  <a:schemeClr val="tx1">
                    <a:lumMod val="50000"/>
                  </a:schemeClr>
                </a:solidFill>
              </a:rPr>
              <a:t>Each “application” is a collection of YAML files that define the required resources</a:t>
            </a:r>
          </a:p>
          <a:p>
            <a:pPr marL="514350" indent="-285750">
              <a:buFont typeface="Arial" panose="020B0604020202020204" pitchFamily="34" charset="0"/>
              <a:buChar char="•"/>
            </a:pPr>
            <a:r>
              <a:rPr lang="en-US" dirty="0">
                <a:solidFill>
                  <a:schemeClr val="tx1">
                    <a:lumMod val="50000"/>
                  </a:schemeClr>
                </a:solidFill>
              </a:rPr>
              <a:t>Helm provides the concept of a repository in which the set of YAML files for an “application” can be stored and pulled/executed together</a:t>
            </a:r>
          </a:p>
          <a:p>
            <a:pPr marL="514350" indent="-285750">
              <a:buFont typeface="Arial" panose="020B0604020202020204" pitchFamily="34" charset="0"/>
              <a:buChar char="•"/>
            </a:pPr>
            <a:r>
              <a:rPr lang="en-US" dirty="0">
                <a:solidFill>
                  <a:schemeClr val="tx1">
                    <a:lumMod val="50000"/>
                  </a:schemeClr>
                </a:solidFill>
              </a:rPr>
              <a:t>Supports concept of public and private repositories</a:t>
            </a:r>
          </a:p>
          <a:p>
            <a:pPr marL="514350" indent="-285750">
              <a:buFont typeface="Arial" panose="020B0604020202020204" pitchFamily="34" charset="0"/>
              <a:buChar char="•"/>
            </a:pPr>
            <a:r>
              <a:rPr lang="en-US" dirty="0">
                <a:solidFill>
                  <a:schemeClr val="tx1">
                    <a:lumMod val="50000"/>
                  </a:schemeClr>
                </a:solidFill>
              </a:rPr>
              <a:t>Separate install </a:t>
            </a:r>
            <a:r>
              <a:rPr lang="en-US" dirty="0">
                <a:solidFill>
                  <a:schemeClr val="tx1">
                    <a:lumMod val="50000"/>
                  </a:schemeClr>
                </a:solidFill>
                <a:sym typeface="Wingdings" panose="05000000000000000000" pitchFamily="2" charset="2"/>
              </a:rPr>
              <a:t> </a:t>
            </a:r>
            <a:r>
              <a:rPr lang="en-US" dirty="0">
                <a:solidFill>
                  <a:schemeClr val="tx1">
                    <a:lumMod val="50000"/>
                  </a:schemeClr>
                </a:solidFill>
                <a:sym typeface="Wingdings" panose="05000000000000000000" pitchFamily="2" charset="2"/>
                <a:hlinkClick r:id="rId3"/>
              </a:rPr>
              <a:t>https://helm.sh/docs/intro/install/</a:t>
            </a:r>
            <a:endParaRPr lang="en-US" dirty="0">
              <a:solidFill>
                <a:schemeClr val="tx1">
                  <a:lumMod val="50000"/>
                </a:schemeClr>
              </a:solidFill>
            </a:endParaRPr>
          </a:p>
        </p:txBody>
      </p:sp>
      <p:sp>
        <p:nvSpPr>
          <p:cNvPr id="4" name="Slide Number Placeholder 3">
            <a:extLst>
              <a:ext uri="{FF2B5EF4-FFF2-40B4-BE49-F238E27FC236}">
                <a16:creationId xmlns:a16="http://schemas.microsoft.com/office/drawing/2014/main" id="{AFB65E5F-6651-D24E-87B7-3289E0588A51}"/>
              </a:ext>
            </a:extLst>
          </p:cNvPr>
          <p:cNvSpPr>
            <a:spLocks noGrp="1"/>
          </p:cNvSpPr>
          <p:nvPr>
            <p:ph type="sldNum" idx="12"/>
          </p:nvPr>
        </p:nvSpPr>
        <p:spPr/>
        <p:txBody>
          <a:bodyPr/>
          <a:lstStyle/>
          <a:p>
            <a:fld id="{00000000-1234-1234-1234-123412341234}" type="slidenum">
              <a:rPr lang="en-US" smtClean="0"/>
              <a:pPr/>
              <a:t>194</a:t>
            </a:fld>
            <a:endParaRPr lang="en-US"/>
          </a:p>
        </p:txBody>
      </p:sp>
    </p:spTree>
    <p:extLst>
      <p:ext uri="{BB962C8B-B14F-4D97-AF65-F5344CB8AC3E}">
        <p14:creationId xmlns:p14="http://schemas.microsoft.com/office/powerpoint/2010/main" val="18074334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2376D-10D8-0242-BA27-E3060B83AA8D}"/>
              </a:ext>
            </a:extLst>
          </p:cNvPr>
          <p:cNvSpPr>
            <a:spLocks noGrp="1"/>
          </p:cNvSpPr>
          <p:nvPr>
            <p:ph type="title"/>
          </p:nvPr>
        </p:nvSpPr>
        <p:spPr/>
        <p:txBody>
          <a:bodyPr/>
          <a:lstStyle/>
          <a:p>
            <a:r>
              <a:rPr lang="en-US" dirty="0"/>
              <a:t>Helm</a:t>
            </a:r>
          </a:p>
        </p:txBody>
      </p:sp>
      <p:sp>
        <p:nvSpPr>
          <p:cNvPr id="3" name="Text Placeholder 2">
            <a:extLst>
              <a:ext uri="{FF2B5EF4-FFF2-40B4-BE49-F238E27FC236}">
                <a16:creationId xmlns:a16="http://schemas.microsoft.com/office/drawing/2014/main" id="{CD1074AF-F96E-3A4B-AC71-0F87E8D67EA6}"/>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To use a repository, add using </a:t>
            </a:r>
            <a:r>
              <a:rPr lang="en-US" i="1" dirty="0">
                <a:solidFill>
                  <a:schemeClr val="tx1">
                    <a:lumMod val="50000"/>
                  </a:schemeClr>
                </a:solidFill>
              </a:rPr>
              <a:t>helm repo add &lt;local name&gt; &lt;</a:t>
            </a:r>
            <a:r>
              <a:rPr lang="en-US" i="1" dirty="0" err="1">
                <a:solidFill>
                  <a:schemeClr val="tx1">
                    <a:lumMod val="50000"/>
                  </a:schemeClr>
                </a:solidFill>
              </a:rPr>
              <a:t>url</a:t>
            </a:r>
            <a:r>
              <a:rPr lang="en-US" i="1" dirty="0">
                <a:solidFill>
                  <a:schemeClr val="tx1">
                    <a:lumMod val="50000"/>
                  </a:schemeClr>
                </a:solidFill>
              </a:rPr>
              <a:t>&gt;</a:t>
            </a:r>
          </a:p>
          <a:p>
            <a:pPr marL="514350" indent="-285750">
              <a:buFont typeface="Arial" panose="020B0604020202020204" pitchFamily="34" charset="0"/>
              <a:buChar char="•"/>
            </a:pPr>
            <a:r>
              <a:rPr lang="en-US" dirty="0">
                <a:solidFill>
                  <a:schemeClr val="tx1">
                    <a:lumMod val="50000"/>
                  </a:schemeClr>
                </a:solidFill>
              </a:rPr>
              <a:t>Update local repository cache using </a:t>
            </a:r>
            <a:r>
              <a:rPr lang="en-US" i="1" dirty="0">
                <a:solidFill>
                  <a:schemeClr val="tx1">
                    <a:lumMod val="50000"/>
                  </a:schemeClr>
                </a:solidFill>
              </a:rPr>
              <a:t>helm repo update</a:t>
            </a:r>
          </a:p>
          <a:p>
            <a:pPr marL="514350" indent="-285750">
              <a:buFont typeface="Arial" panose="020B0604020202020204" pitchFamily="34" charset="0"/>
              <a:buChar char="•"/>
            </a:pPr>
            <a:r>
              <a:rPr lang="en-US" dirty="0">
                <a:solidFill>
                  <a:schemeClr val="tx1">
                    <a:lumMod val="50000"/>
                  </a:schemeClr>
                </a:solidFill>
              </a:rPr>
              <a:t>Use </a:t>
            </a:r>
            <a:r>
              <a:rPr lang="en-US" i="1" dirty="0">
                <a:solidFill>
                  <a:schemeClr val="tx1">
                    <a:lumMod val="50000"/>
                  </a:schemeClr>
                </a:solidFill>
              </a:rPr>
              <a:t>helm search repo &lt;app name&gt; --versions</a:t>
            </a:r>
            <a:r>
              <a:rPr lang="en-US" dirty="0">
                <a:solidFill>
                  <a:schemeClr val="tx1">
                    <a:lumMod val="50000"/>
                  </a:schemeClr>
                </a:solidFill>
              </a:rPr>
              <a:t> to search for app in the repository cache</a:t>
            </a:r>
          </a:p>
        </p:txBody>
      </p:sp>
      <p:sp>
        <p:nvSpPr>
          <p:cNvPr id="4" name="Slide Number Placeholder 3">
            <a:extLst>
              <a:ext uri="{FF2B5EF4-FFF2-40B4-BE49-F238E27FC236}">
                <a16:creationId xmlns:a16="http://schemas.microsoft.com/office/drawing/2014/main" id="{AFB65E5F-6651-D24E-87B7-3289E0588A51}"/>
              </a:ext>
            </a:extLst>
          </p:cNvPr>
          <p:cNvSpPr>
            <a:spLocks noGrp="1"/>
          </p:cNvSpPr>
          <p:nvPr>
            <p:ph type="sldNum" idx="12"/>
          </p:nvPr>
        </p:nvSpPr>
        <p:spPr/>
        <p:txBody>
          <a:bodyPr/>
          <a:lstStyle/>
          <a:p>
            <a:fld id="{00000000-1234-1234-1234-123412341234}" type="slidenum">
              <a:rPr lang="en-US" smtClean="0"/>
              <a:pPr/>
              <a:t>195</a:t>
            </a:fld>
            <a:endParaRPr lang="en-US"/>
          </a:p>
        </p:txBody>
      </p:sp>
    </p:spTree>
    <p:extLst>
      <p:ext uri="{BB962C8B-B14F-4D97-AF65-F5344CB8AC3E}">
        <p14:creationId xmlns:p14="http://schemas.microsoft.com/office/powerpoint/2010/main" val="38155573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2376D-10D8-0242-BA27-E3060B83AA8D}"/>
              </a:ext>
            </a:extLst>
          </p:cNvPr>
          <p:cNvSpPr>
            <a:spLocks noGrp="1"/>
          </p:cNvSpPr>
          <p:nvPr>
            <p:ph type="title"/>
          </p:nvPr>
        </p:nvSpPr>
        <p:spPr/>
        <p:txBody>
          <a:bodyPr/>
          <a:lstStyle/>
          <a:p>
            <a:r>
              <a:rPr lang="en-US" dirty="0"/>
              <a:t>Helm</a:t>
            </a:r>
          </a:p>
        </p:txBody>
      </p:sp>
      <p:sp>
        <p:nvSpPr>
          <p:cNvPr id="3" name="Text Placeholder 2">
            <a:extLst>
              <a:ext uri="{FF2B5EF4-FFF2-40B4-BE49-F238E27FC236}">
                <a16:creationId xmlns:a16="http://schemas.microsoft.com/office/drawing/2014/main" id="{CD1074AF-F96E-3A4B-AC71-0F87E8D67EA6}"/>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Client-side tool that uses same connection info as Kubernetes</a:t>
            </a:r>
          </a:p>
          <a:p>
            <a:pPr marL="514350" indent="-285750">
              <a:buFont typeface="Arial" panose="020B0604020202020204" pitchFamily="34" charset="0"/>
              <a:buChar char="•"/>
            </a:pPr>
            <a:r>
              <a:rPr lang="en-US" dirty="0">
                <a:solidFill>
                  <a:schemeClr val="tx1">
                    <a:lumMod val="50000"/>
                  </a:schemeClr>
                </a:solidFill>
              </a:rPr>
              <a:t>Extends YAML to provide support for things like parameters</a:t>
            </a:r>
          </a:p>
          <a:p>
            <a:pPr marL="514350" indent="-285750">
              <a:buFont typeface="Arial" panose="020B0604020202020204" pitchFamily="34" charset="0"/>
              <a:buChar char="•"/>
            </a:pPr>
            <a:r>
              <a:rPr lang="en-US" dirty="0">
                <a:solidFill>
                  <a:schemeClr val="tx1">
                    <a:lumMod val="50000"/>
                  </a:schemeClr>
                </a:solidFill>
              </a:rPr>
              <a:t>An “application” package is a </a:t>
            </a:r>
            <a:r>
              <a:rPr lang="en-US" i="1" dirty="0">
                <a:solidFill>
                  <a:schemeClr val="tx1">
                    <a:lumMod val="50000"/>
                  </a:schemeClr>
                </a:solidFill>
              </a:rPr>
              <a:t>chart</a:t>
            </a:r>
          </a:p>
          <a:p>
            <a:pPr marL="514350" indent="-285750">
              <a:buFont typeface="Arial" panose="020B0604020202020204" pitchFamily="34" charset="0"/>
              <a:buChar char="•"/>
            </a:pPr>
            <a:r>
              <a:rPr lang="en-US" dirty="0">
                <a:solidFill>
                  <a:schemeClr val="tx1">
                    <a:lumMod val="50000"/>
                  </a:schemeClr>
                </a:solidFill>
              </a:rPr>
              <a:t>Charts can be developed/deployed locally or published to a repository</a:t>
            </a:r>
          </a:p>
          <a:p>
            <a:pPr marL="514350" indent="-285750">
              <a:buFont typeface="Arial" panose="020B0604020202020204" pitchFamily="34" charset="0"/>
              <a:buChar char="•"/>
            </a:pPr>
            <a:r>
              <a:rPr lang="en-US" dirty="0">
                <a:solidFill>
                  <a:schemeClr val="tx1">
                    <a:lumMod val="50000"/>
                  </a:schemeClr>
                </a:solidFill>
              </a:rPr>
              <a:t>Installing a chart creates a </a:t>
            </a:r>
            <a:r>
              <a:rPr lang="en-US" i="1" dirty="0">
                <a:solidFill>
                  <a:schemeClr val="tx1">
                    <a:lumMod val="50000"/>
                  </a:schemeClr>
                </a:solidFill>
              </a:rPr>
              <a:t>release</a:t>
            </a:r>
          </a:p>
          <a:p>
            <a:pPr marL="514350" indent="-285750">
              <a:buFont typeface="Arial" panose="020B0604020202020204" pitchFamily="34" charset="0"/>
              <a:buChar char="•"/>
            </a:pPr>
            <a:r>
              <a:rPr lang="en-US" dirty="0">
                <a:solidFill>
                  <a:schemeClr val="tx1">
                    <a:lumMod val="50000"/>
                  </a:schemeClr>
                </a:solidFill>
              </a:rPr>
              <a:t>Each release has a name – can install multiple instances of same app by using different names</a:t>
            </a:r>
          </a:p>
          <a:p>
            <a:pPr marL="514350" indent="-285750">
              <a:buFont typeface="Arial" panose="020B0604020202020204" pitchFamily="34" charset="0"/>
              <a:buChar char="•"/>
            </a:pPr>
            <a:endParaRPr lang="en-US" dirty="0">
              <a:solidFill>
                <a:schemeClr val="tx1">
                  <a:lumMod val="50000"/>
                </a:schemeClr>
              </a:solidFill>
            </a:endParaRPr>
          </a:p>
        </p:txBody>
      </p:sp>
      <p:sp>
        <p:nvSpPr>
          <p:cNvPr id="4" name="Slide Number Placeholder 3">
            <a:extLst>
              <a:ext uri="{FF2B5EF4-FFF2-40B4-BE49-F238E27FC236}">
                <a16:creationId xmlns:a16="http://schemas.microsoft.com/office/drawing/2014/main" id="{AFB65E5F-6651-D24E-87B7-3289E0588A51}"/>
              </a:ext>
            </a:extLst>
          </p:cNvPr>
          <p:cNvSpPr>
            <a:spLocks noGrp="1"/>
          </p:cNvSpPr>
          <p:nvPr>
            <p:ph type="sldNum" idx="12"/>
          </p:nvPr>
        </p:nvSpPr>
        <p:spPr/>
        <p:txBody>
          <a:bodyPr/>
          <a:lstStyle/>
          <a:p>
            <a:fld id="{00000000-1234-1234-1234-123412341234}" type="slidenum">
              <a:rPr lang="en-US" smtClean="0"/>
              <a:pPr/>
              <a:t>196</a:t>
            </a:fld>
            <a:endParaRPr lang="en-US"/>
          </a:p>
        </p:txBody>
      </p:sp>
    </p:spTree>
    <p:extLst>
      <p:ext uri="{BB962C8B-B14F-4D97-AF65-F5344CB8AC3E}">
        <p14:creationId xmlns:p14="http://schemas.microsoft.com/office/powerpoint/2010/main" val="416471817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2376D-10D8-0242-BA27-E3060B83AA8D}"/>
              </a:ext>
            </a:extLst>
          </p:cNvPr>
          <p:cNvSpPr>
            <a:spLocks noGrp="1"/>
          </p:cNvSpPr>
          <p:nvPr>
            <p:ph type="title"/>
          </p:nvPr>
        </p:nvSpPr>
        <p:spPr/>
        <p:txBody>
          <a:bodyPr/>
          <a:lstStyle/>
          <a:p>
            <a:r>
              <a:rPr lang="en-US" dirty="0"/>
              <a:t>Helm</a:t>
            </a:r>
          </a:p>
        </p:txBody>
      </p:sp>
      <p:sp>
        <p:nvSpPr>
          <p:cNvPr id="3" name="Text Placeholder 2">
            <a:extLst>
              <a:ext uri="{FF2B5EF4-FFF2-40B4-BE49-F238E27FC236}">
                <a16:creationId xmlns:a16="http://schemas.microsoft.com/office/drawing/2014/main" id="{CD1074AF-F96E-3A4B-AC71-0F87E8D67EA6}"/>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Manifests in a chart can support parameters</a:t>
            </a:r>
          </a:p>
          <a:p>
            <a:pPr marL="514350" indent="-285750">
              <a:buFont typeface="Arial" panose="020B0604020202020204" pitchFamily="34" charset="0"/>
              <a:buChar char="•"/>
            </a:pPr>
            <a:r>
              <a:rPr lang="en-US" dirty="0">
                <a:solidFill>
                  <a:schemeClr val="tx1">
                    <a:lumMod val="50000"/>
                  </a:schemeClr>
                </a:solidFill>
              </a:rPr>
              <a:t>Allows varying specific settings at time of install</a:t>
            </a:r>
          </a:p>
          <a:p>
            <a:pPr marL="514350" indent="-285750">
              <a:buFont typeface="Arial" panose="020B0604020202020204" pitchFamily="34" charset="0"/>
              <a:buChar char="•"/>
            </a:pPr>
            <a:r>
              <a:rPr lang="en-US" dirty="0">
                <a:solidFill>
                  <a:schemeClr val="tx1">
                    <a:lumMod val="50000"/>
                  </a:schemeClr>
                </a:solidFill>
              </a:rPr>
              <a:t>Each chart contains a set of default values</a:t>
            </a:r>
          </a:p>
          <a:p>
            <a:pPr marL="514350" indent="-285750">
              <a:buFont typeface="Arial" panose="020B0604020202020204" pitchFamily="34" charset="0"/>
              <a:buChar char="•"/>
            </a:pPr>
            <a:endParaRPr lang="en-US" dirty="0">
              <a:solidFill>
                <a:schemeClr val="tx1">
                  <a:lumMod val="50000"/>
                </a:schemeClr>
              </a:solidFill>
            </a:endParaRPr>
          </a:p>
        </p:txBody>
      </p:sp>
      <p:sp>
        <p:nvSpPr>
          <p:cNvPr id="4" name="Slide Number Placeholder 3">
            <a:extLst>
              <a:ext uri="{FF2B5EF4-FFF2-40B4-BE49-F238E27FC236}">
                <a16:creationId xmlns:a16="http://schemas.microsoft.com/office/drawing/2014/main" id="{AFB65E5F-6651-D24E-87B7-3289E0588A51}"/>
              </a:ext>
            </a:extLst>
          </p:cNvPr>
          <p:cNvSpPr>
            <a:spLocks noGrp="1"/>
          </p:cNvSpPr>
          <p:nvPr>
            <p:ph type="sldNum" idx="12"/>
          </p:nvPr>
        </p:nvSpPr>
        <p:spPr/>
        <p:txBody>
          <a:bodyPr/>
          <a:lstStyle/>
          <a:p>
            <a:fld id="{00000000-1234-1234-1234-123412341234}" type="slidenum">
              <a:rPr lang="en-US" smtClean="0"/>
              <a:pPr/>
              <a:t>197</a:t>
            </a:fld>
            <a:endParaRPr lang="en-US"/>
          </a:p>
        </p:txBody>
      </p:sp>
    </p:spTree>
    <p:extLst>
      <p:ext uri="{BB962C8B-B14F-4D97-AF65-F5344CB8AC3E}">
        <p14:creationId xmlns:p14="http://schemas.microsoft.com/office/powerpoint/2010/main" val="215644677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2376D-10D8-0242-BA27-E3060B83AA8D}"/>
              </a:ext>
            </a:extLst>
          </p:cNvPr>
          <p:cNvSpPr>
            <a:spLocks noGrp="1"/>
          </p:cNvSpPr>
          <p:nvPr>
            <p:ph type="title"/>
          </p:nvPr>
        </p:nvSpPr>
        <p:spPr/>
        <p:txBody>
          <a:bodyPr/>
          <a:lstStyle/>
          <a:p>
            <a:r>
              <a:rPr lang="en-US" dirty="0"/>
              <a:t>Helm</a:t>
            </a:r>
          </a:p>
        </p:txBody>
      </p:sp>
      <p:sp>
        <p:nvSpPr>
          <p:cNvPr id="3" name="Text Placeholder 2">
            <a:extLst>
              <a:ext uri="{FF2B5EF4-FFF2-40B4-BE49-F238E27FC236}">
                <a16:creationId xmlns:a16="http://schemas.microsoft.com/office/drawing/2014/main" id="{CD1074AF-F96E-3A4B-AC71-0F87E8D67EA6}"/>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Use </a:t>
            </a:r>
            <a:r>
              <a:rPr lang="en-US" i="1" dirty="0">
                <a:solidFill>
                  <a:schemeClr val="tx1">
                    <a:lumMod val="50000"/>
                  </a:schemeClr>
                </a:solidFill>
              </a:rPr>
              <a:t>helm show values</a:t>
            </a:r>
            <a:r>
              <a:rPr lang="en-US" dirty="0">
                <a:solidFill>
                  <a:schemeClr val="tx1">
                    <a:lumMod val="50000"/>
                  </a:schemeClr>
                </a:solidFill>
              </a:rPr>
              <a:t> to see defined default values for parameters</a:t>
            </a:r>
          </a:p>
          <a:p>
            <a:pPr marL="514350" indent="-285750">
              <a:buFont typeface="Arial" panose="020B0604020202020204" pitchFamily="34" charset="0"/>
              <a:buChar char="•"/>
            </a:pPr>
            <a:r>
              <a:rPr lang="en-US" dirty="0">
                <a:solidFill>
                  <a:schemeClr val="tx1">
                    <a:lumMod val="50000"/>
                  </a:schemeClr>
                </a:solidFill>
              </a:rPr>
              <a:t>Use </a:t>
            </a:r>
            <a:r>
              <a:rPr lang="en-US" i="1" dirty="0">
                <a:solidFill>
                  <a:schemeClr val="tx1">
                    <a:lumMod val="50000"/>
                  </a:schemeClr>
                </a:solidFill>
              </a:rPr>
              <a:t>helm install</a:t>
            </a:r>
            <a:r>
              <a:rPr lang="en-US" dirty="0">
                <a:solidFill>
                  <a:schemeClr val="tx1">
                    <a:lumMod val="50000"/>
                  </a:schemeClr>
                </a:solidFill>
              </a:rPr>
              <a:t> to install a chart</a:t>
            </a:r>
          </a:p>
          <a:p>
            <a:pPr marL="514350" indent="-285750">
              <a:buFont typeface="Arial" panose="020B0604020202020204" pitchFamily="34" charset="0"/>
              <a:buChar char="•"/>
            </a:pPr>
            <a:r>
              <a:rPr lang="en-US" dirty="0">
                <a:solidFill>
                  <a:schemeClr val="tx1">
                    <a:lumMod val="50000"/>
                  </a:schemeClr>
                </a:solidFill>
              </a:rPr>
              <a:t>Use </a:t>
            </a:r>
            <a:r>
              <a:rPr lang="en-US" i="1" dirty="0">
                <a:solidFill>
                  <a:schemeClr val="tx1">
                    <a:lumMod val="50000"/>
                  </a:schemeClr>
                </a:solidFill>
              </a:rPr>
              <a:t>--set</a:t>
            </a:r>
            <a:r>
              <a:rPr lang="en-US" dirty="0">
                <a:solidFill>
                  <a:schemeClr val="tx1">
                    <a:lumMod val="50000"/>
                  </a:schemeClr>
                </a:solidFill>
              </a:rPr>
              <a:t> flags on </a:t>
            </a:r>
            <a:r>
              <a:rPr lang="en-US" i="1" dirty="0">
                <a:solidFill>
                  <a:schemeClr val="tx1">
                    <a:lumMod val="50000"/>
                  </a:schemeClr>
                </a:solidFill>
              </a:rPr>
              <a:t>install</a:t>
            </a:r>
            <a:r>
              <a:rPr lang="en-US" dirty="0">
                <a:solidFill>
                  <a:schemeClr val="tx1">
                    <a:lumMod val="50000"/>
                  </a:schemeClr>
                </a:solidFill>
              </a:rPr>
              <a:t> to change parameters from defaults</a:t>
            </a:r>
          </a:p>
          <a:p>
            <a:pPr marL="514350" indent="-285750">
              <a:buFont typeface="Arial" panose="020B0604020202020204" pitchFamily="34" charset="0"/>
              <a:buChar char="•"/>
            </a:pPr>
            <a:r>
              <a:rPr lang="en-US" i="1" dirty="0">
                <a:solidFill>
                  <a:schemeClr val="tx1">
                    <a:lumMod val="50000"/>
                  </a:schemeClr>
                </a:solidFill>
              </a:rPr>
              <a:t>helm ls</a:t>
            </a:r>
            <a:r>
              <a:rPr lang="en-US" dirty="0">
                <a:solidFill>
                  <a:schemeClr val="tx1">
                    <a:lumMod val="50000"/>
                  </a:schemeClr>
                </a:solidFill>
              </a:rPr>
              <a:t> will show you installed releases</a:t>
            </a:r>
          </a:p>
        </p:txBody>
      </p:sp>
      <p:sp>
        <p:nvSpPr>
          <p:cNvPr id="4" name="Slide Number Placeholder 3">
            <a:extLst>
              <a:ext uri="{FF2B5EF4-FFF2-40B4-BE49-F238E27FC236}">
                <a16:creationId xmlns:a16="http://schemas.microsoft.com/office/drawing/2014/main" id="{AFB65E5F-6651-D24E-87B7-3289E0588A51}"/>
              </a:ext>
            </a:extLst>
          </p:cNvPr>
          <p:cNvSpPr>
            <a:spLocks noGrp="1"/>
          </p:cNvSpPr>
          <p:nvPr>
            <p:ph type="sldNum" idx="12"/>
          </p:nvPr>
        </p:nvSpPr>
        <p:spPr/>
        <p:txBody>
          <a:bodyPr/>
          <a:lstStyle/>
          <a:p>
            <a:fld id="{00000000-1234-1234-1234-123412341234}" type="slidenum">
              <a:rPr lang="en-US" smtClean="0"/>
              <a:pPr/>
              <a:t>198</a:t>
            </a:fld>
            <a:endParaRPr lang="en-US"/>
          </a:p>
        </p:txBody>
      </p:sp>
    </p:spTree>
    <p:extLst>
      <p:ext uri="{BB962C8B-B14F-4D97-AF65-F5344CB8AC3E}">
        <p14:creationId xmlns:p14="http://schemas.microsoft.com/office/powerpoint/2010/main" val="279989514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2376D-10D8-0242-BA27-E3060B83AA8D}"/>
              </a:ext>
            </a:extLst>
          </p:cNvPr>
          <p:cNvSpPr>
            <a:spLocks noGrp="1"/>
          </p:cNvSpPr>
          <p:nvPr>
            <p:ph type="title"/>
          </p:nvPr>
        </p:nvSpPr>
        <p:spPr/>
        <p:txBody>
          <a:bodyPr/>
          <a:lstStyle/>
          <a:p>
            <a:r>
              <a:rPr lang="en-US" dirty="0"/>
              <a:t>Helm</a:t>
            </a:r>
          </a:p>
        </p:txBody>
      </p:sp>
      <p:sp>
        <p:nvSpPr>
          <p:cNvPr id="3" name="Text Placeholder 2">
            <a:extLst>
              <a:ext uri="{FF2B5EF4-FFF2-40B4-BE49-F238E27FC236}">
                <a16:creationId xmlns:a16="http://schemas.microsoft.com/office/drawing/2014/main" id="{CD1074AF-F96E-3A4B-AC71-0F87E8D67EA6}"/>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Can create your own charts</a:t>
            </a:r>
          </a:p>
          <a:p>
            <a:pPr marL="514350" indent="-285750">
              <a:buFont typeface="Arial" panose="020B0604020202020204" pitchFamily="34" charset="0"/>
              <a:buChar char="•"/>
            </a:pPr>
            <a:r>
              <a:rPr lang="en-US" i="1" dirty="0">
                <a:solidFill>
                  <a:schemeClr val="tx1">
                    <a:lumMod val="50000"/>
                  </a:schemeClr>
                </a:solidFill>
              </a:rPr>
              <a:t>helm create</a:t>
            </a:r>
            <a:r>
              <a:rPr lang="en-US" dirty="0">
                <a:solidFill>
                  <a:schemeClr val="tx1">
                    <a:lumMod val="50000"/>
                  </a:schemeClr>
                </a:solidFill>
              </a:rPr>
              <a:t> scaffolds a boilerplate structure</a:t>
            </a:r>
          </a:p>
          <a:p>
            <a:pPr marL="514350" indent="-285750">
              <a:buFont typeface="Arial" panose="020B0604020202020204" pitchFamily="34" charset="0"/>
              <a:buChar char="•"/>
            </a:pPr>
            <a:r>
              <a:rPr lang="en-US" dirty="0">
                <a:solidFill>
                  <a:schemeClr val="tx1">
                    <a:lumMod val="50000"/>
                  </a:schemeClr>
                </a:solidFill>
              </a:rPr>
              <a:t>Provides </a:t>
            </a:r>
            <a:r>
              <a:rPr lang="en-US" dirty="0" err="1">
                <a:solidFill>
                  <a:schemeClr val="tx1">
                    <a:lumMod val="50000"/>
                  </a:schemeClr>
                </a:solidFill>
              </a:rPr>
              <a:t>Chart.yaml</a:t>
            </a:r>
            <a:r>
              <a:rPr lang="en-US" dirty="0">
                <a:solidFill>
                  <a:schemeClr val="tx1">
                    <a:lumMod val="50000"/>
                  </a:schemeClr>
                </a:solidFill>
              </a:rPr>
              <a:t>, </a:t>
            </a:r>
            <a:r>
              <a:rPr lang="en-US" dirty="0" err="1">
                <a:solidFill>
                  <a:schemeClr val="tx1">
                    <a:lumMod val="50000"/>
                  </a:schemeClr>
                </a:solidFill>
              </a:rPr>
              <a:t>values.yaml</a:t>
            </a:r>
            <a:r>
              <a:rPr lang="en-US" dirty="0">
                <a:solidFill>
                  <a:schemeClr val="tx1">
                    <a:lumMod val="50000"/>
                  </a:schemeClr>
                </a:solidFill>
              </a:rPr>
              <a:t>, templates folder</a:t>
            </a:r>
          </a:p>
          <a:p>
            <a:pPr marL="514350" indent="-285750">
              <a:buFont typeface="Arial" panose="020B0604020202020204" pitchFamily="34" charset="0"/>
              <a:buChar char="•"/>
            </a:pPr>
            <a:r>
              <a:rPr lang="en-US" dirty="0">
                <a:solidFill>
                  <a:schemeClr val="tx1">
                    <a:lumMod val="50000"/>
                  </a:schemeClr>
                </a:solidFill>
              </a:rPr>
              <a:t>Use {{ }} to templatize your manifest with a parameter</a:t>
            </a:r>
          </a:p>
          <a:p>
            <a:pPr marL="514350" indent="-285750">
              <a:buFont typeface="Arial" panose="020B0604020202020204" pitchFamily="34" charset="0"/>
              <a:buChar char="•"/>
            </a:pPr>
            <a:r>
              <a:rPr lang="en-US" dirty="0">
                <a:solidFill>
                  <a:schemeClr val="tx1">
                    <a:lumMod val="50000"/>
                  </a:schemeClr>
                </a:solidFill>
              </a:rPr>
              <a:t>Can use </a:t>
            </a:r>
            <a:r>
              <a:rPr lang="en-US" i="1" dirty="0">
                <a:solidFill>
                  <a:schemeClr val="tx1">
                    <a:lumMod val="50000"/>
                  </a:schemeClr>
                </a:solidFill>
              </a:rPr>
              <a:t>helm lint</a:t>
            </a:r>
            <a:r>
              <a:rPr lang="en-US" dirty="0">
                <a:solidFill>
                  <a:schemeClr val="tx1">
                    <a:lumMod val="50000"/>
                  </a:schemeClr>
                </a:solidFill>
              </a:rPr>
              <a:t> to validate contents of chart</a:t>
            </a:r>
          </a:p>
        </p:txBody>
      </p:sp>
      <p:sp>
        <p:nvSpPr>
          <p:cNvPr id="4" name="Slide Number Placeholder 3">
            <a:extLst>
              <a:ext uri="{FF2B5EF4-FFF2-40B4-BE49-F238E27FC236}">
                <a16:creationId xmlns:a16="http://schemas.microsoft.com/office/drawing/2014/main" id="{AFB65E5F-6651-D24E-87B7-3289E0588A51}"/>
              </a:ext>
            </a:extLst>
          </p:cNvPr>
          <p:cNvSpPr>
            <a:spLocks noGrp="1"/>
          </p:cNvSpPr>
          <p:nvPr>
            <p:ph type="sldNum" idx="12"/>
          </p:nvPr>
        </p:nvSpPr>
        <p:spPr/>
        <p:txBody>
          <a:bodyPr/>
          <a:lstStyle/>
          <a:p>
            <a:fld id="{00000000-1234-1234-1234-123412341234}" type="slidenum">
              <a:rPr lang="en-US" smtClean="0"/>
              <a:pPr/>
              <a:t>199</a:t>
            </a:fld>
            <a:endParaRPr lang="en-US"/>
          </a:p>
        </p:txBody>
      </p:sp>
    </p:spTree>
    <p:extLst>
      <p:ext uri="{BB962C8B-B14F-4D97-AF65-F5344CB8AC3E}">
        <p14:creationId xmlns:p14="http://schemas.microsoft.com/office/powerpoint/2010/main" val="2356750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4"/>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t>Hello</a:t>
            </a:r>
            <a:endParaRPr/>
          </a:p>
        </p:txBody>
      </p:sp>
      <p:pic>
        <p:nvPicPr>
          <p:cNvPr id="275" name="Google Shape;275;p44"/>
          <p:cNvPicPr preferRelativeResize="0"/>
          <p:nvPr/>
        </p:nvPicPr>
        <p:blipFill>
          <a:blip r:embed="rId3">
            <a:alphaModFix/>
          </a:blip>
          <a:stretch>
            <a:fillRect/>
          </a:stretch>
        </p:blipFill>
        <p:spPr>
          <a:xfrm rot="300002">
            <a:off x="704232" y="-372074"/>
            <a:ext cx="4697753" cy="5026313"/>
          </a:xfrm>
          <a:prstGeom prst="rect">
            <a:avLst/>
          </a:prstGeom>
          <a:noFill/>
          <a:ln>
            <a:noFill/>
          </a:ln>
        </p:spPr>
      </p:pic>
      <p:sp>
        <p:nvSpPr>
          <p:cNvPr id="276" name="Google Shape;276;p44"/>
          <p:cNvSpPr txBox="1">
            <a:spLocks noGrp="1"/>
          </p:cNvSpPr>
          <p:nvPr>
            <p:ph type="body" idx="1"/>
          </p:nvPr>
        </p:nvSpPr>
        <p:spPr>
          <a:xfrm rot="300075">
            <a:off x="1025515" y="2754772"/>
            <a:ext cx="3874852" cy="1545156"/>
          </a:xfrm>
          <a:prstGeom prst="rect">
            <a:avLst/>
          </a:prstGeom>
        </p:spPr>
        <p:txBody>
          <a:bodyPr spcFirstLastPara="1" wrap="square" lIns="91400" tIns="91400" rIns="91400" bIns="91400" anchor="ctr" anchorCtr="0">
            <a:noAutofit/>
          </a:bodyPr>
          <a:lstStyle/>
          <a:p>
            <a:pPr marL="0" lvl="0" indent="0" algn="ctr" rtl="0">
              <a:spcBef>
                <a:spcPts val="0"/>
              </a:spcBef>
              <a:spcAft>
                <a:spcPts val="0"/>
              </a:spcAft>
              <a:buNone/>
            </a:pPr>
            <a:r>
              <a:rPr lang="en" sz="3000" dirty="0">
                <a:solidFill>
                  <a:schemeClr val="accent1"/>
                </a:solidFill>
              </a:rPr>
              <a:t>Allen Sanders</a:t>
            </a:r>
            <a:endParaRPr sz="3000" dirty="0">
              <a:solidFill>
                <a:schemeClr val="accent1"/>
              </a:solidFill>
            </a:endParaRPr>
          </a:p>
          <a:p>
            <a:pPr marL="0" lvl="0" indent="0" algn="ctr" rtl="0">
              <a:spcBef>
                <a:spcPts val="0"/>
              </a:spcBef>
              <a:spcAft>
                <a:spcPts val="0"/>
              </a:spcAft>
              <a:buNone/>
            </a:pPr>
            <a:r>
              <a:rPr lang="en" sz="1900" dirty="0">
                <a:solidFill>
                  <a:schemeClr val="dk1"/>
                </a:solidFill>
              </a:rPr>
              <a:t>with DevelopIntelligence, </a:t>
            </a:r>
            <a:br>
              <a:rPr lang="en" sz="1900" dirty="0">
                <a:solidFill>
                  <a:schemeClr val="dk1"/>
                </a:solidFill>
              </a:rPr>
            </a:br>
            <a:r>
              <a:rPr lang="en" sz="1900" dirty="0">
                <a:solidFill>
                  <a:schemeClr val="dk1"/>
                </a:solidFill>
              </a:rPr>
              <a:t>a Pluralsight Company.</a:t>
            </a:r>
            <a:endParaRPr sz="1900" dirty="0">
              <a:solidFill>
                <a:schemeClr val="dk1"/>
              </a:solidFill>
            </a:endParaRPr>
          </a:p>
        </p:txBody>
      </p:sp>
      <p:sp>
        <p:nvSpPr>
          <p:cNvPr id="277" name="Google Shape;277;p44"/>
          <p:cNvSpPr txBox="1">
            <a:spLocks noGrp="1"/>
          </p:cNvSpPr>
          <p:nvPr>
            <p:ph type="body" idx="1"/>
          </p:nvPr>
        </p:nvSpPr>
        <p:spPr>
          <a:xfrm>
            <a:off x="5718621" y="1932900"/>
            <a:ext cx="3037783" cy="2817000"/>
          </a:xfrm>
          <a:prstGeom prst="rect">
            <a:avLst/>
          </a:prstGeom>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chemeClr val="dk1"/>
              </a:buClr>
              <a:buSzPts val="1500"/>
              <a:buChar char="●"/>
            </a:pPr>
            <a:r>
              <a:rPr lang="en" dirty="0">
                <a:solidFill>
                  <a:schemeClr val="dk1"/>
                </a:solidFill>
              </a:rPr>
              <a:t>25+ years in the indusry</a:t>
            </a:r>
            <a:endParaRPr dirty="0">
              <a:solidFill>
                <a:schemeClr val="dk1"/>
              </a:solidFill>
            </a:endParaRPr>
          </a:p>
          <a:p>
            <a:pPr marL="457200" lvl="0" indent="-323850" algn="l" rtl="0">
              <a:lnSpc>
                <a:spcPct val="150000"/>
              </a:lnSpc>
              <a:spcBef>
                <a:spcPts val="1000"/>
              </a:spcBef>
              <a:spcAft>
                <a:spcPts val="0"/>
              </a:spcAft>
              <a:buClr>
                <a:schemeClr val="dk1"/>
              </a:buClr>
              <a:buSzPts val="1500"/>
              <a:buChar char="●"/>
            </a:pPr>
            <a:r>
              <a:rPr lang="en" dirty="0">
                <a:solidFill>
                  <a:schemeClr val="dk1"/>
                </a:solidFill>
              </a:rPr>
              <a:t>20+ years in teaching</a:t>
            </a:r>
            <a:endParaRPr dirty="0">
              <a:solidFill>
                <a:schemeClr val="dk1"/>
              </a:solidFill>
            </a:endParaRPr>
          </a:p>
          <a:p>
            <a:pPr marL="457200" lvl="0" indent="-323850" algn="l" rtl="0">
              <a:lnSpc>
                <a:spcPct val="150000"/>
              </a:lnSpc>
              <a:spcBef>
                <a:spcPts val="1000"/>
              </a:spcBef>
              <a:spcAft>
                <a:spcPts val="0"/>
              </a:spcAft>
              <a:buClr>
                <a:schemeClr val="dk1"/>
              </a:buClr>
              <a:buSzPts val="1500"/>
              <a:buChar char="●"/>
            </a:pPr>
            <a:r>
              <a:rPr lang="en" dirty="0">
                <a:solidFill>
                  <a:schemeClr val="dk1"/>
                </a:solidFill>
              </a:rPr>
              <a:t>Certified Cloud architect</a:t>
            </a:r>
            <a:endParaRPr dirty="0">
              <a:solidFill>
                <a:schemeClr val="dk1"/>
              </a:solidFill>
            </a:endParaRPr>
          </a:p>
          <a:p>
            <a:pPr marL="457200" lvl="0" indent="-323850" algn="l" rtl="0">
              <a:lnSpc>
                <a:spcPct val="150000"/>
              </a:lnSpc>
              <a:spcBef>
                <a:spcPts val="1000"/>
              </a:spcBef>
              <a:spcAft>
                <a:spcPts val="0"/>
              </a:spcAft>
              <a:buClr>
                <a:schemeClr val="dk1"/>
              </a:buClr>
              <a:buSzPts val="1500"/>
              <a:buChar char="●"/>
            </a:pPr>
            <a:r>
              <a:rPr lang="en" dirty="0">
                <a:solidFill>
                  <a:schemeClr val="dk1"/>
                </a:solidFill>
              </a:rPr>
              <a:t>Passionate about learning</a:t>
            </a:r>
            <a:endParaRPr dirty="0">
              <a:solidFill>
                <a:schemeClr val="dk1"/>
              </a:solidFill>
            </a:endParaRPr>
          </a:p>
          <a:p>
            <a:pPr marL="457200" lvl="0" indent="-323850" algn="l" rtl="0">
              <a:lnSpc>
                <a:spcPct val="150000"/>
              </a:lnSpc>
              <a:spcBef>
                <a:spcPts val="1000"/>
              </a:spcBef>
              <a:spcAft>
                <a:spcPts val="1000"/>
              </a:spcAft>
              <a:buClr>
                <a:schemeClr val="dk1"/>
              </a:buClr>
              <a:buSzPts val="1500"/>
              <a:buChar char="●"/>
            </a:pPr>
            <a:r>
              <a:rPr lang="en" dirty="0">
                <a:solidFill>
                  <a:schemeClr val="dk1"/>
                </a:solidFill>
              </a:rPr>
              <a:t>Also, passionate about Reese’s Cups!</a:t>
            </a:r>
            <a:endParaRPr dirty="0">
              <a:solidFill>
                <a:schemeClr val="dk1"/>
              </a:solidFill>
            </a:endParaRPr>
          </a:p>
        </p:txBody>
      </p:sp>
      <p:sp>
        <p:nvSpPr>
          <p:cNvPr id="278" name="Google Shape;278;p44"/>
          <p:cNvSpPr txBox="1"/>
          <p:nvPr/>
        </p:nvSpPr>
        <p:spPr>
          <a:xfrm>
            <a:off x="6365112" y="1249787"/>
            <a:ext cx="1744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dirty="0"/>
              <a:t>About me...</a:t>
            </a:r>
            <a:endParaRPr sz="1800" b="1" dirty="0"/>
          </a:p>
        </p:txBody>
      </p:sp>
      <p:sp>
        <p:nvSpPr>
          <p:cNvPr id="279" name="Google Shape;279;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pic>
        <p:nvPicPr>
          <p:cNvPr id="3" name="Picture 2">
            <a:extLst>
              <a:ext uri="{FF2B5EF4-FFF2-40B4-BE49-F238E27FC236}">
                <a16:creationId xmlns:a16="http://schemas.microsoft.com/office/drawing/2014/main" id="{EE241F8E-21C0-40BF-948A-26A4EEB8C6A0}"/>
              </a:ext>
            </a:extLst>
          </p:cNvPr>
          <p:cNvPicPr>
            <a:picLocks noChangeAspect="1"/>
          </p:cNvPicPr>
          <p:nvPr/>
        </p:nvPicPr>
        <p:blipFill>
          <a:blip r:embed="rId4"/>
          <a:stretch>
            <a:fillRect/>
          </a:stretch>
        </p:blipFill>
        <p:spPr>
          <a:xfrm>
            <a:off x="7839140" y="1180013"/>
            <a:ext cx="754616" cy="7886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9028C-2701-4337-96AE-0C72594A7531}"/>
              </a:ext>
            </a:extLst>
          </p:cNvPr>
          <p:cNvSpPr>
            <a:spLocks noGrp="1"/>
          </p:cNvSpPr>
          <p:nvPr>
            <p:ph type="title"/>
          </p:nvPr>
        </p:nvSpPr>
        <p:spPr/>
        <p:txBody>
          <a:bodyPr/>
          <a:lstStyle/>
          <a:p>
            <a:r>
              <a:rPr lang="en-US"/>
              <a:t>Example Microservices Architecture</a:t>
            </a:r>
          </a:p>
        </p:txBody>
      </p:sp>
      <p:sp>
        <p:nvSpPr>
          <p:cNvPr id="4" name="Slide Number Placeholder 3">
            <a:extLst>
              <a:ext uri="{FF2B5EF4-FFF2-40B4-BE49-F238E27FC236}">
                <a16:creationId xmlns:a16="http://schemas.microsoft.com/office/drawing/2014/main" id="{439FAEAE-04C5-4733-8669-C3C58AAF6317}"/>
              </a:ext>
            </a:extLst>
          </p:cNvPr>
          <p:cNvSpPr>
            <a:spLocks noGrp="1"/>
          </p:cNvSpPr>
          <p:nvPr>
            <p:ph type="sldNum" idx="12"/>
          </p:nvPr>
        </p:nvSpPr>
        <p:spPr/>
        <p:txBody>
          <a:bodyPr/>
          <a:lstStyle/>
          <a:p>
            <a:fld id="{00000000-1234-1234-1234-123412341234}" type="slidenum">
              <a:rPr lang="en-US" smtClean="0"/>
              <a:pPr/>
              <a:t>20</a:t>
            </a:fld>
            <a:endParaRPr lang="en-US"/>
          </a:p>
        </p:txBody>
      </p:sp>
      <p:pic>
        <p:nvPicPr>
          <p:cNvPr id="5" name="Content Placeholder 4">
            <a:extLst>
              <a:ext uri="{FF2B5EF4-FFF2-40B4-BE49-F238E27FC236}">
                <a16:creationId xmlns:a16="http://schemas.microsoft.com/office/drawing/2014/main" id="{1368465A-2508-41F3-A919-51601D07C1F2}"/>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195512" y="1166913"/>
            <a:ext cx="4752975" cy="3262312"/>
          </a:xfrm>
        </p:spPr>
      </p:pic>
    </p:spTree>
    <p:extLst>
      <p:ext uri="{BB962C8B-B14F-4D97-AF65-F5344CB8AC3E}">
        <p14:creationId xmlns:p14="http://schemas.microsoft.com/office/powerpoint/2010/main" val="24693912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5C16-AFC7-F34F-9416-A71AB7DDEA7D}"/>
              </a:ext>
            </a:extLst>
          </p:cNvPr>
          <p:cNvSpPr>
            <a:spLocks noGrp="1"/>
          </p:cNvSpPr>
          <p:nvPr>
            <p:ph type="title"/>
          </p:nvPr>
        </p:nvSpPr>
        <p:spPr/>
        <p:txBody>
          <a:bodyPr/>
          <a:lstStyle/>
          <a:p>
            <a:r>
              <a:rPr lang="en-US" dirty="0"/>
              <a:t>Demo - Helm</a:t>
            </a:r>
          </a:p>
        </p:txBody>
      </p:sp>
      <p:sp>
        <p:nvSpPr>
          <p:cNvPr id="4" name="Slide Number Placeholder 3">
            <a:extLst>
              <a:ext uri="{FF2B5EF4-FFF2-40B4-BE49-F238E27FC236}">
                <a16:creationId xmlns:a16="http://schemas.microsoft.com/office/drawing/2014/main" id="{B5104B3D-3614-D640-965C-8D8AB9FCC5EE}"/>
              </a:ext>
            </a:extLst>
          </p:cNvPr>
          <p:cNvSpPr>
            <a:spLocks noGrp="1"/>
          </p:cNvSpPr>
          <p:nvPr>
            <p:ph type="sldNum" idx="12"/>
          </p:nvPr>
        </p:nvSpPr>
        <p:spPr/>
        <p:txBody>
          <a:bodyPr/>
          <a:lstStyle/>
          <a:p>
            <a:fld id="{00000000-1234-1234-1234-123412341234}" type="slidenum">
              <a:rPr lang="en-US" smtClean="0"/>
              <a:pPr/>
              <a:t>200</a:t>
            </a:fld>
            <a:endParaRPr lang="en-US"/>
          </a:p>
        </p:txBody>
      </p:sp>
    </p:spTree>
    <p:extLst>
      <p:ext uri="{BB962C8B-B14F-4D97-AF65-F5344CB8AC3E}">
        <p14:creationId xmlns:p14="http://schemas.microsoft.com/office/powerpoint/2010/main" val="287552520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5772F9-D9A9-49A4-AA24-47D2D8D7A662}"/>
              </a:ext>
            </a:extLst>
          </p:cNvPr>
          <p:cNvSpPr>
            <a:spLocks noGrp="1"/>
          </p:cNvSpPr>
          <p:nvPr>
            <p:ph type="title"/>
          </p:nvPr>
        </p:nvSpPr>
        <p:spPr/>
        <p:txBody>
          <a:bodyPr/>
          <a:lstStyle/>
          <a:p>
            <a:r>
              <a:rPr lang="en-US" sz="2800" dirty="0">
                <a:solidFill>
                  <a:schemeClr val="bg1"/>
                </a:solidFill>
              </a:rPr>
              <a:t>Role-Based Access Control (RBAC)</a:t>
            </a:r>
          </a:p>
        </p:txBody>
      </p:sp>
      <p:sp>
        <p:nvSpPr>
          <p:cNvPr id="4" name="Slide Number Placeholder 3">
            <a:extLst>
              <a:ext uri="{FF2B5EF4-FFF2-40B4-BE49-F238E27FC236}">
                <a16:creationId xmlns:a16="http://schemas.microsoft.com/office/drawing/2014/main" id="{D23E14F9-B281-49BD-A8BE-5028D05433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201</a:t>
            </a:fld>
            <a:endParaRPr lang="en"/>
          </a:p>
        </p:txBody>
      </p:sp>
    </p:spTree>
    <p:extLst>
      <p:ext uri="{BB962C8B-B14F-4D97-AF65-F5344CB8AC3E}">
        <p14:creationId xmlns:p14="http://schemas.microsoft.com/office/powerpoint/2010/main" val="207813925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2376D-10D8-0242-BA27-E3060B83AA8D}"/>
              </a:ext>
            </a:extLst>
          </p:cNvPr>
          <p:cNvSpPr>
            <a:spLocks noGrp="1"/>
          </p:cNvSpPr>
          <p:nvPr>
            <p:ph type="title"/>
          </p:nvPr>
        </p:nvSpPr>
        <p:spPr/>
        <p:txBody>
          <a:bodyPr/>
          <a:lstStyle/>
          <a:p>
            <a:r>
              <a:rPr lang="en-US" dirty="0"/>
              <a:t>RBAC (Role-Based Access Control)</a:t>
            </a:r>
          </a:p>
        </p:txBody>
      </p:sp>
      <p:sp>
        <p:nvSpPr>
          <p:cNvPr id="3" name="Text Placeholder 2">
            <a:extLst>
              <a:ext uri="{FF2B5EF4-FFF2-40B4-BE49-F238E27FC236}">
                <a16:creationId xmlns:a16="http://schemas.microsoft.com/office/drawing/2014/main" id="{CD1074AF-F96E-3A4B-AC71-0F87E8D67EA6}"/>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System of “least privilege”</a:t>
            </a:r>
          </a:p>
          <a:p>
            <a:pPr marL="514350" indent="-285750">
              <a:buFont typeface="Arial" panose="020B0604020202020204" pitchFamily="34" charset="0"/>
              <a:buChar char="•"/>
            </a:pPr>
            <a:r>
              <a:rPr lang="en-US" dirty="0">
                <a:solidFill>
                  <a:schemeClr val="tx1">
                    <a:lumMod val="50000"/>
                  </a:schemeClr>
                </a:solidFill>
              </a:rPr>
              <a:t>Allow only, no deny – absence of a permission implies denial</a:t>
            </a:r>
          </a:p>
          <a:p>
            <a:pPr marL="514350" indent="-285750">
              <a:buFont typeface="Arial" panose="020B0604020202020204" pitchFamily="34" charset="0"/>
              <a:buChar char="•"/>
            </a:pPr>
            <a:r>
              <a:rPr lang="en-US" dirty="0">
                <a:solidFill>
                  <a:schemeClr val="tx1">
                    <a:lumMod val="50000"/>
                  </a:schemeClr>
                </a:solidFill>
              </a:rPr>
              <a:t>RBAC is used to grant permissions on resources in k8s</a:t>
            </a:r>
          </a:p>
          <a:p>
            <a:pPr marL="514350" indent="-285750">
              <a:buFont typeface="Arial" panose="020B0604020202020204" pitchFamily="34" charset="0"/>
              <a:buChar char="•"/>
            </a:pPr>
            <a:r>
              <a:rPr lang="en-US" dirty="0">
                <a:solidFill>
                  <a:schemeClr val="tx1">
                    <a:lumMod val="50000"/>
                  </a:schemeClr>
                </a:solidFill>
              </a:rPr>
              <a:t>All resources can be secured</a:t>
            </a:r>
          </a:p>
          <a:p>
            <a:pPr marL="514350" indent="-285750">
              <a:buFont typeface="Arial" panose="020B0604020202020204" pitchFamily="34" charset="0"/>
              <a:buChar char="•"/>
            </a:pPr>
            <a:r>
              <a:rPr lang="en-US" dirty="0">
                <a:solidFill>
                  <a:schemeClr val="tx1">
                    <a:lumMod val="50000"/>
                  </a:schemeClr>
                </a:solidFill>
              </a:rPr>
              <a:t>Permissions get applied to a subject (user, service account, group) but not directly</a:t>
            </a:r>
          </a:p>
        </p:txBody>
      </p:sp>
      <p:sp>
        <p:nvSpPr>
          <p:cNvPr id="4" name="Slide Number Placeholder 3">
            <a:extLst>
              <a:ext uri="{FF2B5EF4-FFF2-40B4-BE49-F238E27FC236}">
                <a16:creationId xmlns:a16="http://schemas.microsoft.com/office/drawing/2014/main" id="{AFB65E5F-6651-D24E-87B7-3289E0588A51}"/>
              </a:ext>
            </a:extLst>
          </p:cNvPr>
          <p:cNvSpPr>
            <a:spLocks noGrp="1"/>
          </p:cNvSpPr>
          <p:nvPr>
            <p:ph type="sldNum" idx="12"/>
          </p:nvPr>
        </p:nvSpPr>
        <p:spPr/>
        <p:txBody>
          <a:bodyPr/>
          <a:lstStyle/>
          <a:p>
            <a:fld id="{00000000-1234-1234-1234-123412341234}" type="slidenum">
              <a:rPr lang="en-US" smtClean="0"/>
              <a:pPr/>
              <a:t>202</a:t>
            </a:fld>
            <a:endParaRPr lang="en-US"/>
          </a:p>
        </p:txBody>
      </p:sp>
    </p:spTree>
    <p:extLst>
      <p:ext uri="{BB962C8B-B14F-4D97-AF65-F5344CB8AC3E}">
        <p14:creationId xmlns:p14="http://schemas.microsoft.com/office/powerpoint/2010/main" val="423641209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2376D-10D8-0242-BA27-E3060B83AA8D}"/>
              </a:ext>
            </a:extLst>
          </p:cNvPr>
          <p:cNvSpPr>
            <a:spLocks noGrp="1"/>
          </p:cNvSpPr>
          <p:nvPr>
            <p:ph type="title"/>
          </p:nvPr>
        </p:nvSpPr>
        <p:spPr/>
        <p:txBody>
          <a:bodyPr/>
          <a:lstStyle/>
          <a:p>
            <a:r>
              <a:rPr lang="en-US" dirty="0"/>
              <a:t>RBAC (Role-Based Access Control)</a:t>
            </a:r>
          </a:p>
        </p:txBody>
      </p:sp>
      <p:sp>
        <p:nvSpPr>
          <p:cNvPr id="3" name="Text Placeholder 2">
            <a:extLst>
              <a:ext uri="{FF2B5EF4-FFF2-40B4-BE49-F238E27FC236}">
                <a16:creationId xmlns:a16="http://schemas.microsoft.com/office/drawing/2014/main" id="{CD1074AF-F96E-3A4B-AC71-0F87E8D67EA6}"/>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Set permissions in a role</a:t>
            </a:r>
          </a:p>
          <a:p>
            <a:pPr marL="514350" indent="-285750">
              <a:buFont typeface="Arial" panose="020B0604020202020204" pitchFamily="34" charset="0"/>
              <a:buChar char="•"/>
            </a:pPr>
            <a:r>
              <a:rPr lang="en-US" dirty="0">
                <a:solidFill>
                  <a:schemeClr val="tx1">
                    <a:lumMod val="50000"/>
                  </a:schemeClr>
                </a:solidFill>
              </a:rPr>
              <a:t>Apply a role to one or subjects using a role binding</a:t>
            </a:r>
          </a:p>
          <a:p>
            <a:pPr marL="514350" indent="-285750">
              <a:buFont typeface="Arial" panose="020B0604020202020204" pitchFamily="34" charset="0"/>
              <a:buChar char="•"/>
            </a:pPr>
            <a:r>
              <a:rPr lang="en-US" dirty="0">
                <a:solidFill>
                  <a:schemeClr val="tx1">
                    <a:lumMod val="50000"/>
                  </a:schemeClr>
                </a:solidFill>
              </a:rPr>
              <a:t>Role and </a:t>
            </a:r>
            <a:r>
              <a:rPr lang="en-US" dirty="0" err="1">
                <a:solidFill>
                  <a:schemeClr val="tx1">
                    <a:lumMod val="50000"/>
                  </a:schemeClr>
                </a:solidFill>
              </a:rPr>
              <a:t>RoleBinding</a:t>
            </a:r>
            <a:r>
              <a:rPr lang="en-US" dirty="0">
                <a:solidFill>
                  <a:schemeClr val="tx1">
                    <a:lumMod val="50000"/>
                  </a:schemeClr>
                </a:solidFill>
              </a:rPr>
              <a:t> operate at the level of namespace</a:t>
            </a:r>
          </a:p>
          <a:p>
            <a:pPr marL="514350" indent="-285750">
              <a:buFont typeface="Arial" panose="020B0604020202020204" pitchFamily="34" charset="0"/>
              <a:buChar char="•"/>
            </a:pPr>
            <a:r>
              <a:rPr lang="en-US" dirty="0" err="1">
                <a:solidFill>
                  <a:schemeClr val="tx1">
                    <a:lumMod val="50000"/>
                  </a:schemeClr>
                </a:solidFill>
              </a:rPr>
              <a:t>ClusterRole</a:t>
            </a:r>
            <a:r>
              <a:rPr lang="en-US" dirty="0">
                <a:solidFill>
                  <a:schemeClr val="tx1">
                    <a:lumMod val="50000"/>
                  </a:schemeClr>
                </a:solidFill>
              </a:rPr>
              <a:t> and </a:t>
            </a:r>
            <a:r>
              <a:rPr lang="en-US" dirty="0" err="1">
                <a:solidFill>
                  <a:schemeClr val="tx1">
                    <a:lumMod val="50000"/>
                  </a:schemeClr>
                </a:solidFill>
              </a:rPr>
              <a:t>ClusterRoleBinding</a:t>
            </a:r>
            <a:r>
              <a:rPr lang="en-US" dirty="0">
                <a:solidFill>
                  <a:schemeClr val="tx1">
                    <a:lumMod val="50000"/>
                  </a:schemeClr>
                </a:solidFill>
              </a:rPr>
              <a:t> operate at the cluster level</a:t>
            </a:r>
          </a:p>
        </p:txBody>
      </p:sp>
      <p:sp>
        <p:nvSpPr>
          <p:cNvPr id="4" name="Slide Number Placeholder 3">
            <a:extLst>
              <a:ext uri="{FF2B5EF4-FFF2-40B4-BE49-F238E27FC236}">
                <a16:creationId xmlns:a16="http://schemas.microsoft.com/office/drawing/2014/main" id="{AFB65E5F-6651-D24E-87B7-3289E0588A51}"/>
              </a:ext>
            </a:extLst>
          </p:cNvPr>
          <p:cNvSpPr>
            <a:spLocks noGrp="1"/>
          </p:cNvSpPr>
          <p:nvPr>
            <p:ph type="sldNum" idx="12"/>
          </p:nvPr>
        </p:nvSpPr>
        <p:spPr/>
        <p:txBody>
          <a:bodyPr/>
          <a:lstStyle/>
          <a:p>
            <a:fld id="{00000000-1234-1234-1234-123412341234}" type="slidenum">
              <a:rPr lang="en-US" smtClean="0"/>
              <a:pPr/>
              <a:t>203</a:t>
            </a:fld>
            <a:endParaRPr lang="en-US"/>
          </a:p>
        </p:txBody>
      </p:sp>
    </p:spTree>
    <p:extLst>
      <p:ext uri="{BB962C8B-B14F-4D97-AF65-F5344CB8AC3E}">
        <p14:creationId xmlns:p14="http://schemas.microsoft.com/office/powerpoint/2010/main" val="34077536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2376D-10D8-0242-BA27-E3060B83AA8D}"/>
              </a:ext>
            </a:extLst>
          </p:cNvPr>
          <p:cNvSpPr>
            <a:spLocks noGrp="1"/>
          </p:cNvSpPr>
          <p:nvPr>
            <p:ph type="title"/>
          </p:nvPr>
        </p:nvSpPr>
        <p:spPr/>
        <p:txBody>
          <a:bodyPr/>
          <a:lstStyle/>
          <a:p>
            <a:r>
              <a:rPr lang="en-US" dirty="0"/>
              <a:t>RBAC (Role-Based Access Control)</a:t>
            </a:r>
          </a:p>
        </p:txBody>
      </p:sp>
      <p:sp>
        <p:nvSpPr>
          <p:cNvPr id="3" name="Text Placeholder 2">
            <a:extLst>
              <a:ext uri="{FF2B5EF4-FFF2-40B4-BE49-F238E27FC236}">
                <a16:creationId xmlns:a16="http://schemas.microsoft.com/office/drawing/2014/main" id="{CD1074AF-F96E-3A4B-AC71-0F87E8D67EA6}"/>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Kubernetes does not authenticate end users – delegates to external identity providers</a:t>
            </a:r>
          </a:p>
          <a:p>
            <a:pPr marL="514350" indent="-285750">
              <a:buFont typeface="Arial" panose="020B0604020202020204" pitchFamily="34" charset="0"/>
              <a:buChar char="•"/>
            </a:pPr>
            <a:r>
              <a:rPr lang="en-US" dirty="0">
                <a:solidFill>
                  <a:schemeClr val="tx1">
                    <a:lumMod val="50000"/>
                  </a:schemeClr>
                </a:solidFill>
              </a:rPr>
              <a:t>Able to connect to your corporate provider (for example, LDAP or Active Directory)</a:t>
            </a:r>
          </a:p>
          <a:p>
            <a:pPr marL="514350" indent="-285750">
              <a:buFont typeface="Arial" panose="020B0604020202020204" pitchFamily="34" charset="0"/>
              <a:buChar char="•"/>
            </a:pPr>
            <a:r>
              <a:rPr lang="en-US" dirty="0">
                <a:solidFill>
                  <a:schemeClr val="tx1">
                    <a:lumMod val="50000"/>
                  </a:schemeClr>
                </a:solidFill>
              </a:rPr>
              <a:t>Cloud k8s offerings integrate with their available provider</a:t>
            </a:r>
          </a:p>
          <a:p>
            <a:pPr marL="514350" indent="-285750">
              <a:buFont typeface="Arial" panose="020B0604020202020204" pitchFamily="34" charset="0"/>
              <a:buChar char="•"/>
            </a:pPr>
            <a:r>
              <a:rPr lang="en-US" dirty="0">
                <a:solidFill>
                  <a:schemeClr val="tx1">
                    <a:lumMod val="50000"/>
                  </a:schemeClr>
                </a:solidFill>
              </a:rPr>
              <a:t>Can configure custom OIDC (Open ID connect) provider but not a simple task</a:t>
            </a:r>
          </a:p>
          <a:p>
            <a:pPr marL="514350" indent="-285750">
              <a:buFont typeface="Arial" panose="020B0604020202020204" pitchFamily="34" charset="0"/>
              <a:buChar char="•"/>
            </a:pPr>
            <a:r>
              <a:rPr lang="en-US" dirty="0">
                <a:solidFill>
                  <a:schemeClr val="tx1">
                    <a:lumMod val="50000"/>
                  </a:schemeClr>
                </a:solidFill>
              </a:rPr>
              <a:t>If using a managed k8s service, authentication will be built in</a:t>
            </a:r>
          </a:p>
        </p:txBody>
      </p:sp>
      <p:sp>
        <p:nvSpPr>
          <p:cNvPr id="4" name="Slide Number Placeholder 3">
            <a:extLst>
              <a:ext uri="{FF2B5EF4-FFF2-40B4-BE49-F238E27FC236}">
                <a16:creationId xmlns:a16="http://schemas.microsoft.com/office/drawing/2014/main" id="{AFB65E5F-6651-D24E-87B7-3289E0588A51}"/>
              </a:ext>
            </a:extLst>
          </p:cNvPr>
          <p:cNvSpPr>
            <a:spLocks noGrp="1"/>
          </p:cNvSpPr>
          <p:nvPr>
            <p:ph type="sldNum" idx="12"/>
          </p:nvPr>
        </p:nvSpPr>
        <p:spPr/>
        <p:txBody>
          <a:bodyPr/>
          <a:lstStyle/>
          <a:p>
            <a:fld id="{00000000-1234-1234-1234-123412341234}" type="slidenum">
              <a:rPr lang="en-US" smtClean="0"/>
              <a:pPr/>
              <a:t>204</a:t>
            </a:fld>
            <a:endParaRPr lang="en-US"/>
          </a:p>
        </p:txBody>
      </p:sp>
    </p:spTree>
    <p:extLst>
      <p:ext uri="{BB962C8B-B14F-4D97-AF65-F5344CB8AC3E}">
        <p14:creationId xmlns:p14="http://schemas.microsoft.com/office/powerpoint/2010/main" val="262277459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2376D-10D8-0242-BA27-E3060B83AA8D}"/>
              </a:ext>
            </a:extLst>
          </p:cNvPr>
          <p:cNvSpPr>
            <a:spLocks noGrp="1"/>
          </p:cNvSpPr>
          <p:nvPr>
            <p:ph type="title"/>
          </p:nvPr>
        </p:nvSpPr>
        <p:spPr/>
        <p:txBody>
          <a:bodyPr/>
          <a:lstStyle/>
          <a:p>
            <a:r>
              <a:rPr lang="en-US" dirty="0"/>
              <a:t>RBAC (Role-Based Access Control)</a:t>
            </a:r>
          </a:p>
        </p:txBody>
      </p:sp>
      <p:sp>
        <p:nvSpPr>
          <p:cNvPr id="3" name="Text Placeholder 2">
            <a:extLst>
              <a:ext uri="{FF2B5EF4-FFF2-40B4-BE49-F238E27FC236}">
                <a16:creationId xmlns:a16="http://schemas.microsoft.com/office/drawing/2014/main" id="{CD1074AF-F96E-3A4B-AC71-0F87E8D67EA6}"/>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One option to create a “user” within Kubernetes is via certificates</a:t>
            </a:r>
          </a:p>
          <a:p>
            <a:pPr marL="514350" indent="-285750">
              <a:buFont typeface="Arial" panose="020B0604020202020204" pitchFamily="34" charset="0"/>
              <a:buChar char="•"/>
            </a:pPr>
            <a:r>
              <a:rPr lang="en-US" dirty="0">
                <a:solidFill>
                  <a:schemeClr val="tx1">
                    <a:lumMod val="50000"/>
                  </a:schemeClr>
                </a:solidFill>
              </a:rPr>
              <a:t>Kubernetes can issue client certificates for end users requested with a username</a:t>
            </a:r>
          </a:p>
          <a:p>
            <a:pPr marL="514350" indent="-285750">
              <a:buFont typeface="Arial" panose="020B0604020202020204" pitchFamily="34" charset="0"/>
              <a:buChar char="•"/>
            </a:pPr>
            <a:r>
              <a:rPr lang="en-US" dirty="0">
                <a:solidFill>
                  <a:schemeClr val="tx1">
                    <a:lumMod val="50000"/>
                  </a:schemeClr>
                </a:solidFill>
              </a:rPr>
              <a:t>Certificate supplied on Kubernetes API requests is used to validate permissions to accomplish a task – attached by name</a:t>
            </a:r>
          </a:p>
          <a:p>
            <a:pPr marL="514350" indent="-285750">
              <a:buFont typeface="Arial" panose="020B0604020202020204" pitchFamily="34" charset="0"/>
              <a:buChar char="•"/>
            </a:pPr>
            <a:r>
              <a:rPr lang="en-US" dirty="0">
                <a:solidFill>
                  <a:schemeClr val="tx1">
                    <a:lumMod val="50000"/>
                  </a:schemeClr>
                </a:solidFill>
              </a:rPr>
              <a:t>Permissions are all additive – start with none (“least privilege”)</a:t>
            </a:r>
          </a:p>
          <a:p>
            <a:pPr marL="514350" indent="-285750">
              <a:buFont typeface="Arial" panose="020B0604020202020204" pitchFamily="34" charset="0"/>
              <a:buChar char="•"/>
            </a:pPr>
            <a:r>
              <a:rPr lang="en-US" dirty="0">
                <a:solidFill>
                  <a:schemeClr val="tx1">
                    <a:lumMod val="50000"/>
                  </a:schemeClr>
                </a:solidFill>
              </a:rPr>
              <a:t>Able to impersonate a user using the </a:t>
            </a:r>
            <a:r>
              <a:rPr lang="en-US" i="1" dirty="0">
                <a:solidFill>
                  <a:schemeClr val="tx1">
                    <a:lumMod val="50000"/>
                  </a:schemeClr>
                </a:solidFill>
              </a:rPr>
              <a:t>--as</a:t>
            </a:r>
            <a:r>
              <a:rPr lang="en-US" dirty="0">
                <a:solidFill>
                  <a:schemeClr val="tx1">
                    <a:lumMod val="50000"/>
                  </a:schemeClr>
                </a:solidFill>
              </a:rPr>
              <a:t> flag on a </a:t>
            </a:r>
            <a:r>
              <a:rPr lang="en-US" dirty="0" err="1">
                <a:solidFill>
                  <a:schemeClr val="tx1">
                    <a:lumMod val="50000"/>
                  </a:schemeClr>
                </a:solidFill>
              </a:rPr>
              <a:t>kubectl</a:t>
            </a:r>
            <a:r>
              <a:rPr lang="en-US" dirty="0">
                <a:solidFill>
                  <a:schemeClr val="tx1">
                    <a:lumMod val="50000"/>
                  </a:schemeClr>
                </a:solidFill>
              </a:rPr>
              <a:t> command</a:t>
            </a:r>
          </a:p>
        </p:txBody>
      </p:sp>
      <p:sp>
        <p:nvSpPr>
          <p:cNvPr id="4" name="Slide Number Placeholder 3">
            <a:extLst>
              <a:ext uri="{FF2B5EF4-FFF2-40B4-BE49-F238E27FC236}">
                <a16:creationId xmlns:a16="http://schemas.microsoft.com/office/drawing/2014/main" id="{AFB65E5F-6651-D24E-87B7-3289E0588A51}"/>
              </a:ext>
            </a:extLst>
          </p:cNvPr>
          <p:cNvSpPr>
            <a:spLocks noGrp="1"/>
          </p:cNvSpPr>
          <p:nvPr>
            <p:ph type="sldNum" idx="12"/>
          </p:nvPr>
        </p:nvSpPr>
        <p:spPr/>
        <p:txBody>
          <a:bodyPr/>
          <a:lstStyle/>
          <a:p>
            <a:fld id="{00000000-1234-1234-1234-123412341234}" type="slidenum">
              <a:rPr lang="en-US" smtClean="0"/>
              <a:pPr/>
              <a:t>205</a:t>
            </a:fld>
            <a:endParaRPr lang="en-US"/>
          </a:p>
        </p:txBody>
      </p:sp>
    </p:spTree>
    <p:extLst>
      <p:ext uri="{BB962C8B-B14F-4D97-AF65-F5344CB8AC3E}">
        <p14:creationId xmlns:p14="http://schemas.microsoft.com/office/powerpoint/2010/main" val="244323989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2376D-10D8-0242-BA27-E3060B83AA8D}"/>
              </a:ext>
            </a:extLst>
          </p:cNvPr>
          <p:cNvSpPr>
            <a:spLocks noGrp="1"/>
          </p:cNvSpPr>
          <p:nvPr>
            <p:ph type="title"/>
          </p:nvPr>
        </p:nvSpPr>
        <p:spPr/>
        <p:txBody>
          <a:bodyPr/>
          <a:lstStyle/>
          <a:p>
            <a:r>
              <a:rPr lang="en-US" dirty="0"/>
              <a:t>RBAC (Role-Based Access Control)</a:t>
            </a:r>
          </a:p>
        </p:txBody>
      </p:sp>
      <p:sp>
        <p:nvSpPr>
          <p:cNvPr id="3" name="Text Placeholder 2">
            <a:extLst>
              <a:ext uri="{FF2B5EF4-FFF2-40B4-BE49-F238E27FC236}">
                <a16:creationId xmlns:a16="http://schemas.microsoft.com/office/drawing/2014/main" id="{CD1074AF-F96E-3A4B-AC71-0F87E8D67EA6}"/>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Common approach is to start with predefined cluster roles and bind to one or more subjects for a specific namespace</a:t>
            </a:r>
          </a:p>
          <a:p>
            <a:pPr marL="514350" indent="-285750">
              <a:buFont typeface="Arial" panose="020B0604020202020204" pitchFamily="34" charset="0"/>
              <a:buChar char="•"/>
            </a:pPr>
            <a:r>
              <a:rPr lang="en-US" dirty="0">
                <a:solidFill>
                  <a:schemeClr val="tx1">
                    <a:lumMod val="50000"/>
                  </a:schemeClr>
                </a:solidFill>
              </a:rPr>
              <a:t>Role bindings provide a layer of abstraction between users and the roles they have</a:t>
            </a:r>
          </a:p>
        </p:txBody>
      </p:sp>
      <p:sp>
        <p:nvSpPr>
          <p:cNvPr id="4" name="Slide Number Placeholder 3">
            <a:extLst>
              <a:ext uri="{FF2B5EF4-FFF2-40B4-BE49-F238E27FC236}">
                <a16:creationId xmlns:a16="http://schemas.microsoft.com/office/drawing/2014/main" id="{AFB65E5F-6651-D24E-87B7-3289E0588A51}"/>
              </a:ext>
            </a:extLst>
          </p:cNvPr>
          <p:cNvSpPr>
            <a:spLocks noGrp="1"/>
          </p:cNvSpPr>
          <p:nvPr>
            <p:ph type="sldNum" idx="12"/>
          </p:nvPr>
        </p:nvSpPr>
        <p:spPr/>
        <p:txBody>
          <a:bodyPr/>
          <a:lstStyle/>
          <a:p>
            <a:fld id="{00000000-1234-1234-1234-123412341234}" type="slidenum">
              <a:rPr lang="en-US" smtClean="0"/>
              <a:pPr/>
              <a:t>206</a:t>
            </a:fld>
            <a:endParaRPr lang="en-US"/>
          </a:p>
        </p:txBody>
      </p:sp>
    </p:spTree>
    <p:extLst>
      <p:ext uri="{BB962C8B-B14F-4D97-AF65-F5344CB8AC3E}">
        <p14:creationId xmlns:p14="http://schemas.microsoft.com/office/powerpoint/2010/main" val="368124525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5C16-AFC7-F34F-9416-A71AB7DDEA7D}"/>
              </a:ext>
            </a:extLst>
          </p:cNvPr>
          <p:cNvSpPr>
            <a:spLocks noGrp="1"/>
          </p:cNvSpPr>
          <p:nvPr>
            <p:ph type="title"/>
          </p:nvPr>
        </p:nvSpPr>
        <p:spPr/>
        <p:txBody>
          <a:bodyPr/>
          <a:lstStyle/>
          <a:p>
            <a:r>
              <a:rPr lang="en-US" dirty="0"/>
              <a:t>Demo - RBAC</a:t>
            </a:r>
          </a:p>
        </p:txBody>
      </p:sp>
      <p:sp>
        <p:nvSpPr>
          <p:cNvPr id="4" name="Slide Number Placeholder 3">
            <a:extLst>
              <a:ext uri="{FF2B5EF4-FFF2-40B4-BE49-F238E27FC236}">
                <a16:creationId xmlns:a16="http://schemas.microsoft.com/office/drawing/2014/main" id="{B5104B3D-3614-D640-965C-8D8AB9FCC5EE}"/>
              </a:ext>
            </a:extLst>
          </p:cNvPr>
          <p:cNvSpPr>
            <a:spLocks noGrp="1"/>
          </p:cNvSpPr>
          <p:nvPr>
            <p:ph type="sldNum" idx="12"/>
          </p:nvPr>
        </p:nvSpPr>
        <p:spPr/>
        <p:txBody>
          <a:bodyPr/>
          <a:lstStyle/>
          <a:p>
            <a:fld id="{00000000-1234-1234-1234-123412341234}" type="slidenum">
              <a:rPr lang="en-US" smtClean="0"/>
              <a:pPr/>
              <a:t>207</a:t>
            </a:fld>
            <a:endParaRPr lang="en-US"/>
          </a:p>
        </p:txBody>
      </p:sp>
    </p:spTree>
    <p:extLst>
      <p:ext uri="{BB962C8B-B14F-4D97-AF65-F5344CB8AC3E}">
        <p14:creationId xmlns:p14="http://schemas.microsoft.com/office/powerpoint/2010/main" val="155628870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5C16-AFC7-F34F-9416-A71AB7DDEA7D}"/>
              </a:ext>
            </a:extLst>
          </p:cNvPr>
          <p:cNvSpPr>
            <a:spLocks noGrp="1"/>
          </p:cNvSpPr>
          <p:nvPr>
            <p:ph type="title"/>
          </p:nvPr>
        </p:nvSpPr>
        <p:spPr/>
        <p:txBody>
          <a:bodyPr/>
          <a:lstStyle/>
          <a:p>
            <a:r>
              <a:rPr lang="en-US" dirty="0"/>
              <a:t>Hack-a-thon</a:t>
            </a:r>
          </a:p>
        </p:txBody>
      </p:sp>
      <p:sp>
        <p:nvSpPr>
          <p:cNvPr id="4" name="Slide Number Placeholder 3">
            <a:extLst>
              <a:ext uri="{FF2B5EF4-FFF2-40B4-BE49-F238E27FC236}">
                <a16:creationId xmlns:a16="http://schemas.microsoft.com/office/drawing/2014/main" id="{B5104B3D-3614-D640-965C-8D8AB9FCC5EE}"/>
              </a:ext>
            </a:extLst>
          </p:cNvPr>
          <p:cNvSpPr>
            <a:spLocks noGrp="1"/>
          </p:cNvSpPr>
          <p:nvPr>
            <p:ph type="sldNum" idx="12"/>
          </p:nvPr>
        </p:nvSpPr>
        <p:spPr/>
        <p:txBody>
          <a:bodyPr/>
          <a:lstStyle/>
          <a:p>
            <a:fld id="{00000000-1234-1234-1234-123412341234}" type="slidenum">
              <a:rPr lang="en-US" smtClean="0"/>
              <a:pPr/>
              <a:t>208</a:t>
            </a:fld>
            <a:endParaRPr lang="en-US"/>
          </a:p>
        </p:txBody>
      </p:sp>
    </p:spTree>
    <p:extLst>
      <p:ext uri="{BB962C8B-B14F-4D97-AF65-F5344CB8AC3E}">
        <p14:creationId xmlns:p14="http://schemas.microsoft.com/office/powerpoint/2010/main" val="364645109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1572C-1BD4-A547-95E8-6C9FAE11E7AF}"/>
              </a:ext>
            </a:extLst>
          </p:cNvPr>
          <p:cNvSpPr>
            <a:spLocks noGrp="1"/>
          </p:cNvSpPr>
          <p:nvPr>
            <p:ph type="title"/>
          </p:nvPr>
        </p:nvSpPr>
        <p:spPr/>
        <p:txBody>
          <a:bodyPr/>
          <a:lstStyle/>
          <a:p>
            <a:r>
              <a:rPr lang="en-US" dirty="0"/>
              <a:t>Demo – Bringing it All Together (Azure / AKS)</a:t>
            </a:r>
          </a:p>
        </p:txBody>
      </p:sp>
      <p:sp>
        <p:nvSpPr>
          <p:cNvPr id="4" name="Slide Number Placeholder 3">
            <a:extLst>
              <a:ext uri="{FF2B5EF4-FFF2-40B4-BE49-F238E27FC236}">
                <a16:creationId xmlns:a16="http://schemas.microsoft.com/office/drawing/2014/main" id="{5C2233C3-D4F8-C440-B954-FE00A29C025F}"/>
              </a:ext>
            </a:extLst>
          </p:cNvPr>
          <p:cNvSpPr>
            <a:spLocks noGrp="1"/>
          </p:cNvSpPr>
          <p:nvPr>
            <p:ph type="sldNum" idx="12"/>
          </p:nvPr>
        </p:nvSpPr>
        <p:spPr/>
        <p:txBody>
          <a:bodyPr/>
          <a:lstStyle/>
          <a:p>
            <a:fld id="{00000000-1234-1234-1234-123412341234}" type="slidenum">
              <a:rPr lang="en-US" smtClean="0"/>
              <a:pPr/>
              <a:t>209</a:t>
            </a:fld>
            <a:endParaRPr lang="en-US"/>
          </a:p>
        </p:txBody>
      </p:sp>
    </p:spTree>
    <p:extLst>
      <p:ext uri="{BB962C8B-B14F-4D97-AF65-F5344CB8AC3E}">
        <p14:creationId xmlns:p14="http://schemas.microsoft.com/office/powerpoint/2010/main" val="1991246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Microservices – Benefits vs. Costs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21</a:t>
            </a:fld>
            <a:endParaRPr/>
          </a:p>
        </p:txBody>
      </p:sp>
      <p:sp>
        <p:nvSpPr>
          <p:cNvPr id="7" name="Shape 85">
            <a:extLst>
              <a:ext uri="{FF2B5EF4-FFF2-40B4-BE49-F238E27FC236}">
                <a16:creationId xmlns:a16="http://schemas.microsoft.com/office/drawing/2014/main" id="{588620BC-74CC-4B9B-B9E6-374047E51C0E}"/>
              </a:ext>
            </a:extLst>
          </p:cNvPr>
          <p:cNvSpPr txBox="1">
            <a:spLocks/>
          </p:cNvSpPr>
          <p:nvPr/>
        </p:nvSpPr>
        <p:spPr>
          <a:xfrm>
            <a:off x="1257063" y="1388825"/>
            <a:ext cx="6629873" cy="2365849"/>
          </a:xfrm>
          <a:prstGeom prst="rect">
            <a:avLst/>
          </a:prstGeom>
          <a:noFill/>
          <a:ln>
            <a:noFill/>
          </a:ln>
        </p:spPr>
        <p:txBody>
          <a:bodyPr spcFirstLastPara="1" wrap="square" lIns="67500" tIns="35100" rIns="68569" bIns="34275" anchor="t" anchorCtr="0">
            <a:noAutofit/>
          </a:bodyPr>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409575" lvl="1" indent="0">
              <a:buNone/>
              <a:defRPr sz="1800"/>
            </a:pPr>
            <a:r>
              <a:rPr lang="en-US" sz="1800" dirty="0"/>
              <a:t>Benefits:</a:t>
            </a:r>
          </a:p>
          <a:p>
            <a:pPr marL="409575" lvl="1" indent="0">
              <a:buNone/>
              <a:defRPr sz="1800"/>
            </a:pPr>
            <a:endParaRPr lang="en-US" sz="1800" dirty="0"/>
          </a:p>
          <a:p>
            <a:pPr lvl="2">
              <a:buFont typeface="Wingdings" panose="05000000000000000000" pitchFamily="2" charset="2"/>
              <a:buChar char="Ø"/>
              <a:defRPr sz="1800"/>
            </a:pPr>
            <a:r>
              <a:rPr lang="en-US" sz="1650" dirty="0"/>
              <a:t>Enables work in parallel</a:t>
            </a:r>
          </a:p>
          <a:p>
            <a:pPr lvl="2">
              <a:buFont typeface="Wingdings" panose="05000000000000000000" pitchFamily="2" charset="2"/>
              <a:buChar char="Ø"/>
              <a:defRPr sz="1800"/>
            </a:pPr>
            <a:r>
              <a:rPr lang="en-US" sz="1650" dirty="0"/>
              <a:t>Promotes organization according to business domain</a:t>
            </a:r>
          </a:p>
          <a:p>
            <a:pPr lvl="2">
              <a:buFont typeface="Wingdings" panose="05000000000000000000" pitchFamily="2" charset="2"/>
              <a:buChar char="Ø"/>
              <a:defRPr sz="1800"/>
            </a:pPr>
            <a:r>
              <a:rPr lang="en-US" sz="1650" dirty="0"/>
              <a:t>Advantages from isolation</a:t>
            </a:r>
          </a:p>
          <a:p>
            <a:pPr lvl="2">
              <a:buFont typeface="Wingdings" panose="05000000000000000000" pitchFamily="2" charset="2"/>
              <a:buChar char="Ø"/>
              <a:defRPr sz="1800"/>
            </a:pPr>
            <a:r>
              <a:rPr lang="en-US" sz="1650" dirty="0"/>
              <a:t>Flexible in terms of deployment and scale</a:t>
            </a:r>
          </a:p>
          <a:p>
            <a:pPr lvl="2">
              <a:buFont typeface="Wingdings" panose="05000000000000000000" pitchFamily="2" charset="2"/>
              <a:buChar char="Ø"/>
              <a:defRPr sz="1800"/>
            </a:pPr>
            <a:r>
              <a:rPr lang="en-US" sz="1650" dirty="0"/>
              <a:t>Flexible in terms of technology</a:t>
            </a:r>
          </a:p>
        </p:txBody>
      </p:sp>
    </p:spTree>
    <p:extLst>
      <p:ext uri="{BB962C8B-B14F-4D97-AF65-F5344CB8AC3E}">
        <p14:creationId xmlns:p14="http://schemas.microsoft.com/office/powerpoint/2010/main" val="185292142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accent2"/>
            </a:gs>
          </a:gsLst>
          <a:lin ang="0" scaled="0"/>
        </a:gradFill>
        <a:effectLst/>
      </p:bgPr>
    </p:bg>
    <p:spTree>
      <p:nvGrpSpPr>
        <p:cNvPr id="1" name="Shape 277"/>
        <p:cNvGrpSpPr/>
        <p:nvPr/>
      </p:nvGrpSpPr>
      <p:grpSpPr>
        <a:xfrm>
          <a:off x="0" y="0"/>
          <a:ext cx="0" cy="0"/>
          <a:chOff x="0" y="0"/>
          <a:chExt cx="0" cy="0"/>
        </a:xfrm>
      </p:grpSpPr>
      <p:pic>
        <p:nvPicPr>
          <p:cNvPr id="278" name="Google Shape;278;p36"/>
          <p:cNvPicPr preferRelativeResize="0"/>
          <p:nvPr/>
        </p:nvPicPr>
        <p:blipFill>
          <a:blip r:embed="rId3">
            <a:alphaModFix amt="37000"/>
          </a:blip>
          <a:stretch>
            <a:fillRect/>
          </a:stretch>
        </p:blipFill>
        <p:spPr>
          <a:xfrm>
            <a:off x="1369354" y="158875"/>
            <a:ext cx="5070393" cy="5143501"/>
          </a:xfrm>
          <a:prstGeom prst="rect">
            <a:avLst/>
          </a:prstGeom>
          <a:noFill/>
          <a:ln>
            <a:noFill/>
          </a:ln>
        </p:spPr>
      </p:pic>
      <p:sp>
        <p:nvSpPr>
          <p:cNvPr id="279" name="Google Shape;279;p36"/>
          <p:cNvSpPr/>
          <p:nvPr/>
        </p:nvSpPr>
        <p:spPr>
          <a:xfrm flipH="1">
            <a:off x="770425" y="2009875"/>
            <a:ext cx="22263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 name="Google Shape;280;p36"/>
          <p:cNvGrpSpPr/>
          <p:nvPr/>
        </p:nvGrpSpPr>
        <p:grpSpPr>
          <a:xfrm>
            <a:off x="4491032" y="1168875"/>
            <a:ext cx="4689327" cy="4991730"/>
            <a:chOff x="3458352" y="512656"/>
            <a:chExt cx="5769350" cy="5951747"/>
          </a:xfrm>
        </p:grpSpPr>
        <p:pic>
          <p:nvPicPr>
            <p:cNvPr id="281" name="Google Shape;281;p36"/>
            <p:cNvPicPr preferRelativeResize="0"/>
            <p:nvPr/>
          </p:nvPicPr>
          <p:blipFill>
            <a:blip r:embed="rId4">
              <a:alphaModFix amt="64000"/>
            </a:blip>
            <a:stretch>
              <a:fillRect/>
            </a:stretch>
          </p:blipFill>
          <p:spPr>
            <a:xfrm rot="-5400000">
              <a:off x="4778715" y="2015416"/>
              <a:ext cx="5951747" cy="2946227"/>
            </a:xfrm>
            <a:prstGeom prst="rect">
              <a:avLst/>
            </a:prstGeom>
            <a:noFill/>
            <a:ln>
              <a:noFill/>
            </a:ln>
          </p:spPr>
        </p:pic>
        <p:pic>
          <p:nvPicPr>
            <p:cNvPr id="282" name="Google Shape;282;p36"/>
            <p:cNvPicPr preferRelativeResize="0"/>
            <p:nvPr/>
          </p:nvPicPr>
          <p:blipFill>
            <a:blip r:embed="rId4">
              <a:alphaModFix amt="64000"/>
            </a:blip>
            <a:stretch>
              <a:fillRect/>
            </a:stretch>
          </p:blipFill>
          <p:spPr>
            <a:xfrm rot="-5400000">
              <a:off x="1955593" y="2015416"/>
              <a:ext cx="5951747" cy="2946227"/>
            </a:xfrm>
            <a:prstGeom prst="rect">
              <a:avLst/>
            </a:prstGeom>
            <a:noFill/>
            <a:ln>
              <a:noFill/>
            </a:ln>
          </p:spPr>
        </p:pic>
      </p:grpSp>
      <p:sp>
        <p:nvSpPr>
          <p:cNvPr id="283" name="Google Shape;283;p36"/>
          <p:cNvSpPr/>
          <p:nvPr/>
        </p:nvSpPr>
        <p:spPr>
          <a:xfrm rot="5400000">
            <a:off x="347275" y="2418450"/>
            <a:ext cx="9297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6"/>
          <p:cNvSpPr/>
          <p:nvPr/>
        </p:nvSpPr>
        <p:spPr>
          <a:xfrm rot="5400000">
            <a:off x="1932200" y="1005450"/>
            <a:ext cx="21240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6"/>
          <p:cNvSpPr txBox="1">
            <a:spLocks noGrp="1"/>
          </p:cNvSpPr>
          <p:nvPr>
            <p:ph type="title" idx="4294967295"/>
          </p:nvPr>
        </p:nvSpPr>
        <p:spPr>
          <a:xfrm>
            <a:off x="1038750" y="2333550"/>
            <a:ext cx="7164000" cy="2555400"/>
          </a:xfrm>
          <a:prstGeom prst="rect">
            <a:avLst/>
          </a:prstGeom>
        </p:spPr>
        <p:txBody>
          <a:bodyPr spcFirstLastPara="1" wrap="square" lIns="91400" tIns="91400" rIns="91400" bIns="91400" anchor="t" anchorCtr="0">
            <a:noAutofit/>
          </a:bodyPr>
          <a:lstStyle/>
          <a:p>
            <a:pPr marL="0" lvl="0" indent="0" algn="l" rtl="0">
              <a:lnSpc>
                <a:spcPct val="83000"/>
              </a:lnSpc>
              <a:spcBef>
                <a:spcPts val="0"/>
              </a:spcBef>
              <a:spcAft>
                <a:spcPts val="0"/>
              </a:spcAft>
              <a:buNone/>
            </a:pPr>
            <a:r>
              <a:rPr lang="en" sz="4500">
                <a:solidFill>
                  <a:schemeClr val="lt1"/>
                </a:solidFill>
              </a:rPr>
              <a:t>Thank you!</a:t>
            </a:r>
            <a:endParaRPr sz="4500">
              <a:solidFill>
                <a:schemeClr val="lt1"/>
              </a:solidFill>
            </a:endParaRPr>
          </a:p>
          <a:p>
            <a:pPr marL="0" lvl="0" indent="0" algn="l" rtl="0">
              <a:lnSpc>
                <a:spcPct val="83000"/>
              </a:lnSpc>
              <a:spcBef>
                <a:spcPts val="0"/>
              </a:spcBef>
              <a:spcAft>
                <a:spcPts val="0"/>
              </a:spcAft>
              <a:buNone/>
            </a:pPr>
            <a:endParaRPr sz="1900">
              <a:solidFill>
                <a:schemeClr val="lt1"/>
              </a:solidFill>
            </a:endParaRPr>
          </a:p>
          <a:p>
            <a:pPr marL="0" lvl="0" indent="0" algn="l" rtl="0">
              <a:lnSpc>
                <a:spcPct val="115000"/>
              </a:lnSpc>
              <a:spcBef>
                <a:spcPts val="0"/>
              </a:spcBef>
              <a:spcAft>
                <a:spcPts val="0"/>
              </a:spcAft>
              <a:buNone/>
            </a:pPr>
            <a:r>
              <a:rPr lang="en" sz="1900">
                <a:solidFill>
                  <a:schemeClr val="lt1"/>
                </a:solidFill>
              </a:rPr>
              <a:t>If you have additional questions, </a:t>
            </a:r>
            <a:br>
              <a:rPr lang="en" sz="1900">
                <a:solidFill>
                  <a:schemeClr val="lt1"/>
                </a:solidFill>
              </a:rPr>
            </a:br>
            <a:r>
              <a:rPr lang="en" sz="1900">
                <a:solidFill>
                  <a:schemeClr val="lt1"/>
                </a:solidFill>
              </a:rPr>
              <a:t>please reach out to me at:</a:t>
            </a:r>
            <a:endParaRPr sz="1900">
              <a:solidFill>
                <a:schemeClr val="lt1"/>
              </a:solidFill>
            </a:endParaRPr>
          </a:p>
          <a:p>
            <a:pPr marL="0" lvl="0" indent="0" algn="l" rtl="0">
              <a:lnSpc>
                <a:spcPct val="115000"/>
              </a:lnSpc>
              <a:spcBef>
                <a:spcPts val="0"/>
              </a:spcBef>
              <a:spcAft>
                <a:spcPts val="0"/>
              </a:spcAft>
              <a:buNone/>
            </a:pPr>
            <a:r>
              <a:rPr lang="en" sz="1900">
                <a:solidFill>
                  <a:schemeClr val="lt1"/>
                </a:solidFill>
              </a:rPr>
              <a:t>(email address)</a:t>
            </a:r>
            <a:endParaRPr sz="1900">
              <a:solidFill>
                <a:schemeClr val="lt1"/>
              </a:solidFill>
            </a:endParaRPr>
          </a:p>
        </p:txBody>
      </p:sp>
      <p:pic>
        <p:nvPicPr>
          <p:cNvPr id="286" name="Google Shape;286;p36" descr="Google Shape;299;p42"/>
          <p:cNvPicPr preferRelativeResize="0"/>
          <p:nvPr/>
        </p:nvPicPr>
        <p:blipFill rotWithShape="1">
          <a:blip r:embed="rId5">
            <a:alphaModFix amt="38000"/>
          </a:blip>
          <a:srcRect/>
          <a:stretch/>
        </p:blipFill>
        <p:spPr>
          <a:xfrm>
            <a:off x="5053325" y="2333550"/>
            <a:ext cx="1179012" cy="866975"/>
          </a:xfrm>
          <a:prstGeom prst="rect">
            <a:avLst/>
          </a:prstGeom>
          <a:noFill/>
          <a:ln>
            <a:noFill/>
          </a:ln>
        </p:spPr>
      </p:pic>
      <p:pic>
        <p:nvPicPr>
          <p:cNvPr id="287" name="Google Shape;287;p36"/>
          <p:cNvPicPr preferRelativeResize="0"/>
          <p:nvPr/>
        </p:nvPicPr>
        <p:blipFill>
          <a:blip r:embed="rId6">
            <a:alphaModFix/>
          </a:blip>
          <a:stretch>
            <a:fillRect/>
          </a:stretch>
        </p:blipFill>
        <p:spPr>
          <a:xfrm>
            <a:off x="9306200" y="4594175"/>
            <a:ext cx="1355525" cy="294675"/>
          </a:xfrm>
          <a:prstGeom prst="rect">
            <a:avLst/>
          </a:prstGeom>
          <a:noFill/>
          <a:ln>
            <a:noFill/>
          </a:ln>
        </p:spPr>
      </p:pic>
      <p:pic>
        <p:nvPicPr>
          <p:cNvPr id="288" name="Google Shape;288;p36"/>
          <p:cNvPicPr preferRelativeResize="0"/>
          <p:nvPr/>
        </p:nvPicPr>
        <p:blipFill>
          <a:blip r:embed="rId7">
            <a:alphaModFix/>
          </a:blip>
          <a:stretch>
            <a:fillRect/>
          </a:stretch>
        </p:blipFill>
        <p:spPr>
          <a:xfrm>
            <a:off x="6848213" y="4187750"/>
            <a:ext cx="2049536" cy="929699"/>
          </a:xfrm>
          <a:prstGeom prst="rect">
            <a:avLst/>
          </a:prstGeom>
          <a:noFill/>
          <a:ln>
            <a:noFill/>
          </a:ln>
        </p:spPr>
      </p:pic>
      <p:sp>
        <p:nvSpPr>
          <p:cNvPr id="289" name="Google Shape;289;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210</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Microservices – Benefits vs. Costs</a:t>
            </a:r>
            <a:endParaRPr dirty="0">
              <a:latin typeface="Helvetica Neue"/>
              <a:ea typeface="Helvetica Neue"/>
              <a:cs typeface="Helvetica Neue"/>
              <a:sym typeface="Helvetica Neue"/>
            </a:endParaRP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22</a:t>
            </a:fld>
            <a:endParaRPr/>
          </a:p>
        </p:txBody>
      </p:sp>
      <p:sp>
        <p:nvSpPr>
          <p:cNvPr id="7" name="Shape 85">
            <a:extLst>
              <a:ext uri="{FF2B5EF4-FFF2-40B4-BE49-F238E27FC236}">
                <a16:creationId xmlns:a16="http://schemas.microsoft.com/office/drawing/2014/main" id="{588620BC-74CC-4B9B-B9E6-374047E51C0E}"/>
              </a:ext>
            </a:extLst>
          </p:cNvPr>
          <p:cNvSpPr txBox="1">
            <a:spLocks/>
          </p:cNvSpPr>
          <p:nvPr/>
        </p:nvSpPr>
        <p:spPr>
          <a:xfrm>
            <a:off x="1257063" y="1382988"/>
            <a:ext cx="6629873" cy="3124843"/>
          </a:xfrm>
          <a:prstGeom prst="rect">
            <a:avLst/>
          </a:prstGeom>
          <a:noFill/>
          <a:ln>
            <a:noFill/>
          </a:ln>
        </p:spPr>
        <p:txBody>
          <a:bodyPr spcFirstLastPara="1" wrap="square" lIns="67500" tIns="35100" rIns="68569" bIns="34275" anchor="t" anchorCtr="0">
            <a:noAutofit/>
          </a:bodyPr>
          <a:lstStyle>
            <a:defPPr marR="0" lvl="0" algn="l" rtl="0">
              <a:lnSpc>
                <a:spcPct val="100000"/>
              </a:lnSpc>
              <a:spcBef>
                <a:spcPts val="0"/>
              </a:spcBef>
              <a:spcAft>
                <a:spcPts val="0"/>
              </a:spcAft>
            </a:defPPr>
            <a:lvl1pPr marL="457200" marR="0" lvl="0" indent="-381000" algn="l" rtl="0">
              <a:lnSpc>
                <a:spcPct val="90000"/>
              </a:lnSpc>
              <a:spcBef>
                <a:spcPts val="1000"/>
              </a:spcBef>
              <a:spcAft>
                <a:spcPts val="0"/>
              </a:spcAft>
              <a:buClr>
                <a:srgbClr val="3F3F3F"/>
              </a:buClr>
              <a:buSzPts val="2400"/>
              <a:buFont typeface="Helvetica Neue Light"/>
              <a:buChar char="•"/>
              <a:defRPr sz="2400" b="0" i="0" u="none" strike="noStrike" cap="none">
                <a:solidFill>
                  <a:srgbClr val="3F3F3F"/>
                </a:solidFill>
                <a:latin typeface="Helvetica Neue Light"/>
                <a:ea typeface="Helvetica Neue Light"/>
                <a:cs typeface="Helvetica Neue Light"/>
                <a:sym typeface="Helvetica Neue Light"/>
              </a:defRPr>
            </a:lvl1pPr>
            <a:lvl2pPr marL="914400" marR="0" lvl="1" indent="-368300" algn="l" rtl="0">
              <a:lnSpc>
                <a:spcPct val="90000"/>
              </a:lnSpc>
              <a:spcBef>
                <a:spcPts val="500"/>
              </a:spcBef>
              <a:spcAft>
                <a:spcPts val="0"/>
              </a:spcAft>
              <a:buClr>
                <a:srgbClr val="3F3F3F"/>
              </a:buClr>
              <a:buSzPts val="2200"/>
              <a:buFont typeface="Helvetica Neue Light"/>
              <a:buChar char="•"/>
              <a:defRPr sz="2200" b="0" i="0" u="none" strike="noStrike" cap="none">
                <a:solidFill>
                  <a:srgbClr val="3F3F3F"/>
                </a:solidFill>
                <a:latin typeface="Helvetica Neue Light"/>
                <a:ea typeface="Helvetica Neue Light"/>
                <a:cs typeface="Helvetica Neue Light"/>
                <a:sym typeface="Helvetica Neue Light"/>
              </a:defRPr>
            </a:lvl2pPr>
            <a:lvl3pPr marL="1371600" marR="0" lvl="2" indent="-342900" algn="l" rtl="0">
              <a:lnSpc>
                <a:spcPct val="90000"/>
              </a:lnSpc>
              <a:spcBef>
                <a:spcPts val="500"/>
              </a:spcBef>
              <a:spcAft>
                <a:spcPts val="0"/>
              </a:spcAft>
              <a:buClr>
                <a:srgbClr val="3F3F3F"/>
              </a:buClr>
              <a:buSzPts val="1800"/>
              <a:buFont typeface="Helvetica Neue Light"/>
              <a:buChar char="•"/>
              <a:defRPr sz="2000" b="0" i="0" u="none" strike="noStrike" cap="none">
                <a:solidFill>
                  <a:srgbClr val="3F3F3F"/>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rgbClr val="3F3F3F"/>
              </a:buClr>
              <a:buSzPts val="1800"/>
              <a:buFont typeface="Helvetica Neue Light"/>
              <a:buChar char="•"/>
              <a:defRPr sz="1600" b="0" i="0" u="none" strike="noStrike" cap="none">
                <a:solidFill>
                  <a:srgbClr val="3F3F3F"/>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409575" lvl="1" indent="0">
              <a:buNone/>
              <a:defRPr sz="1800"/>
            </a:pPr>
            <a:r>
              <a:rPr lang="en-US" sz="1800" dirty="0"/>
              <a:t>Costs:</a:t>
            </a:r>
          </a:p>
          <a:p>
            <a:pPr marL="409575" lvl="1" indent="0">
              <a:buNone/>
              <a:defRPr sz="1800"/>
            </a:pPr>
            <a:endParaRPr lang="en-US" sz="1350" dirty="0"/>
          </a:p>
          <a:p>
            <a:pPr lvl="2">
              <a:buFont typeface="Wingdings" panose="05000000000000000000" pitchFamily="2" charset="2"/>
              <a:buChar char="Ø"/>
              <a:defRPr sz="1800"/>
            </a:pPr>
            <a:r>
              <a:rPr lang="en-US" sz="1650" dirty="0"/>
              <a:t>Requires a different way of thinking</a:t>
            </a:r>
          </a:p>
          <a:p>
            <a:pPr lvl="2">
              <a:buFont typeface="Wingdings" panose="05000000000000000000" pitchFamily="2" charset="2"/>
              <a:buChar char="Ø"/>
              <a:defRPr sz="1800"/>
            </a:pPr>
            <a:r>
              <a:rPr lang="en-US" sz="1650" dirty="0"/>
              <a:t>Complexity moves to the integration layer</a:t>
            </a:r>
          </a:p>
          <a:p>
            <a:pPr lvl="2">
              <a:buFont typeface="Wingdings" panose="05000000000000000000" pitchFamily="2" charset="2"/>
              <a:buChar char="Ø"/>
              <a:defRPr sz="1800"/>
            </a:pPr>
            <a:r>
              <a:rPr lang="en-US" sz="1650" dirty="0"/>
              <a:t>Organization needs to be able to support re-org according to business domain (instead of technology domain)</a:t>
            </a:r>
          </a:p>
          <a:p>
            <a:pPr lvl="2">
              <a:buFont typeface="Wingdings" panose="05000000000000000000" pitchFamily="2" charset="2"/>
              <a:buChar char="Ø"/>
              <a:defRPr sz="1800"/>
            </a:pPr>
            <a:r>
              <a:rPr lang="en-US" sz="1650" dirty="0"/>
              <a:t>With an increased reliance on the network, you may encounter latency and failures at the network layer</a:t>
            </a:r>
          </a:p>
          <a:p>
            <a:pPr lvl="2">
              <a:buFont typeface="Wingdings" panose="05000000000000000000" pitchFamily="2" charset="2"/>
              <a:buChar char="Ø"/>
              <a:defRPr sz="1800"/>
            </a:pPr>
            <a:r>
              <a:rPr lang="en-US" sz="1650" dirty="0"/>
              <a:t>Transactions must be handled differently (across service boundaries)</a:t>
            </a:r>
          </a:p>
        </p:txBody>
      </p:sp>
    </p:spTree>
    <p:extLst>
      <p:ext uri="{BB962C8B-B14F-4D97-AF65-F5344CB8AC3E}">
        <p14:creationId xmlns:p14="http://schemas.microsoft.com/office/powerpoint/2010/main" val="1008143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Microservices &amp; Containers</a:t>
            </a:r>
            <a:endParaRPr dirty="0">
              <a:latin typeface="Helvetica Neue"/>
              <a:ea typeface="Helvetica Neue"/>
              <a:cs typeface="Helvetica Neue"/>
              <a:sym typeface="Helvetica Neue"/>
            </a:endParaRPr>
          </a:p>
        </p:txBody>
      </p:sp>
      <p:sp>
        <p:nvSpPr>
          <p:cNvPr id="5" name="Google Shape;158;p26">
            <a:extLst>
              <a:ext uri="{FF2B5EF4-FFF2-40B4-BE49-F238E27FC236}">
                <a16:creationId xmlns:a16="http://schemas.microsoft.com/office/drawing/2014/main" id="{9862A332-8EA6-4C0F-9285-6D98231725EF}"/>
              </a:ext>
            </a:extLst>
          </p:cNvPr>
          <p:cNvSpPr txBox="1">
            <a:spLocks noGrp="1"/>
          </p:cNvSpPr>
          <p:nvPr>
            <p:ph type="subTitle" idx="1"/>
          </p:nvPr>
        </p:nvSpPr>
        <p:spPr>
          <a:xfrm>
            <a:off x="613700" y="1257805"/>
            <a:ext cx="7625100" cy="3173100"/>
          </a:xfrm>
          <a:prstGeom prst="rect">
            <a:avLst/>
          </a:prstGeom>
          <a:noFill/>
          <a:ln>
            <a:noFill/>
          </a:ln>
        </p:spPr>
        <p:txBody>
          <a:bodyPr spcFirstLastPara="1" wrap="square" lIns="67500" tIns="35100" rIns="68569" bIns="34275" anchor="t" anchorCtr="0">
            <a:noAutofit/>
          </a:bodyPr>
          <a:lstStyle/>
          <a:p>
            <a:pPr>
              <a:spcBef>
                <a:spcPts val="0"/>
              </a:spcBef>
              <a:buFont typeface="Arial" panose="020B0604020202020204" pitchFamily="34" charset="0"/>
              <a:buChar char="•"/>
            </a:pPr>
            <a:r>
              <a:rPr lang="en-US" dirty="0"/>
              <a:t>Microservices – with their smaller size, independently-deployable and independently-scalable profile, and encapsulated business domain boundary – are a great fit for containers</a:t>
            </a:r>
          </a:p>
          <a:p>
            <a:pPr>
              <a:spcBef>
                <a:spcPts val="0"/>
              </a:spcBef>
              <a:buFont typeface="Arial" panose="020B0604020202020204" pitchFamily="34" charset="0"/>
              <a:buChar char="•"/>
            </a:pPr>
            <a:r>
              <a:rPr lang="en-US" dirty="0"/>
              <a:t>Using Kubernetes, sophisticated systems of integrated microservices can be built, tested and deployed</a:t>
            </a:r>
          </a:p>
          <a:p>
            <a:pPr>
              <a:spcBef>
                <a:spcPts val="0"/>
              </a:spcBef>
              <a:buFont typeface="Arial" panose="020B0604020202020204" pitchFamily="34" charset="0"/>
              <a:buChar char="•"/>
            </a:pPr>
            <a:r>
              <a:rPr lang="en-US" dirty="0"/>
              <a:t>Leveraging the scheduling and scalability benefits of Kubernetes can help an organization target scaling across a complex workflow in very granular ways</a:t>
            </a:r>
          </a:p>
          <a:p>
            <a:pPr>
              <a:spcBef>
                <a:spcPts val="0"/>
              </a:spcBef>
              <a:buFont typeface="Arial" panose="020B0604020202020204" pitchFamily="34" charset="0"/>
              <a:buChar char="•"/>
            </a:pPr>
            <a:r>
              <a:rPr lang="en-US" dirty="0"/>
              <a:t>This helps with cost management as you can toggle individual parts of the system for optimized performance</a:t>
            </a:r>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23</a:t>
            </a:fld>
            <a:endParaRPr/>
          </a:p>
        </p:txBody>
      </p:sp>
    </p:spTree>
    <p:extLst>
      <p:ext uri="{BB962C8B-B14F-4D97-AF65-F5344CB8AC3E}">
        <p14:creationId xmlns:p14="http://schemas.microsoft.com/office/powerpoint/2010/main" val="29395224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buSzPts val="3200"/>
            </a:pPr>
            <a:r>
              <a:rPr lang="en-US" dirty="0">
                <a:latin typeface="Helvetica Neue"/>
                <a:ea typeface="Helvetica Neue"/>
                <a:cs typeface="Helvetica Neue"/>
                <a:sym typeface="Helvetica Neue"/>
              </a:rPr>
              <a:t>Microservices &amp; the Cloud</a:t>
            </a:r>
            <a:endParaRPr dirty="0">
              <a:latin typeface="Helvetica Neue"/>
              <a:ea typeface="Helvetica Neue"/>
              <a:cs typeface="Helvetica Neue"/>
              <a:sym typeface="Helvetica Neue"/>
            </a:endParaRPr>
          </a:p>
        </p:txBody>
      </p:sp>
      <p:sp>
        <p:nvSpPr>
          <p:cNvPr id="5" name="Google Shape;158;p26">
            <a:extLst>
              <a:ext uri="{FF2B5EF4-FFF2-40B4-BE49-F238E27FC236}">
                <a16:creationId xmlns:a16="http://schemas.microsoft.com/office/drawing/2014/main" id="{9862A332-8EA6-4C0F-9285-6D98231725EF}"/>
              </a:ext>
            </a:extLst>
          </p:cNvPr>
          <p:cNvSpPr txBox="1">
            <a:spLocks noGrp="1"/>
          </p:cNvSpPr>
          <p:nvPr>
            <p:ph type="subTitle" idx="1"/>
          </p:nvPr>
        </p:nvSpPr>
        <p:spPr>
          <a:xfrm>
            <a:off x="613700" y="1249784"/>
            <a:ext cx="7625100" cy="3173100"/>
          </a:xfrm>
          <a:prstGeom prst="rect">
            <a:avLst/>
          </a:prstGeom>
          <a:noFill/>
          <a:ln>
            <a:noFill/>
          </a:ln>
        </p:spPr>
        <p:txBody>
          <a:bodyPr spcFirstLastPara="1" wrap="square" lIns="67500" tIns="35100" rIns="68569" bIns="34275" anchor="t" anchorCtr="0">
            <a:noAutofit/>
          </a:bodyPr>
          <a:lstStyle/>
          <a:p>
            <a:pPr>
              <a:spcBef>
                <a:spcPts val="0"/>
              </a:spcBef>
              <a:buFont typeface="Arial" panose="020B0604020202020204" pitchFamily="34" charset="0"/>
              <a:buChar char="•"/>
            </a:pPr>
            <a:r>
              <a:rPr lang="en-US" dirty="0"/>
              <a:t>Microservices have broad support across multiple Cloud providers</a:t>
            </a:r>
          </a:p>
          <a:p>
            <a:pPr>
              <a:spcBef>
                <a:spcPts val="0"/>
              </a:spcBef>
              <a:buFont typeface="Arial" panose="020B0604020202020204" pitchFamily="34" charset="0"/>
              <a:buChar char="•"/>
            </a:pPr>
            <a:r>
              <a:rPr lang="en-US" dirty="0"/>
              <a:t>One option includes standing up VM’s (IaaS) and installing / managing a Kubernetes cluster on those machines or </a:t>
            </a:r>
          </a:p>
          <a:p>
            <a:pPr>
              <a:spcBef>
                <a:spcPts val="0"/>
              </a:spcBef>
              <a:buFont typeface="Arial" panose="020B0604020202020204" pitchFamily="34" charset="0"/>
              <a:buChar char="•"/>
            </a:pPr>
            <a:r>
              <a:rPr lang="en-US" dirty="0"/>
              <a:t>Another option includes leveraging a managed service (PaaS) provided by the CSP</a:t>
            </a:r>
          </a:p>
          <a:p>
            <a:pPr>
              <a:spcBef>
                <a:spcPts val="0"/>
              </a:spcBef>
              <a:buFont typeface="Arial" panose="020B0604020202020204" pitchFamily="34" charset="0"/>
              <a:buChar char="•"/>
            </a:pPr>
            <a:r>
              <a:rPr lang="en-US" dirty="0"/>
              <a:t>Microservices are a great option for the Cloud because the elastic scalability provided by the Cloud infrastructure can directly support the independent scalability needed with a microservices architecture</a:t>
            </a:r>
          </a:p>
          <a:p>
            <a:pPr>
              <a:spcBef>
                <a:spcPts val="0"/>
              </a:spcBef>
              <a:buFont typeface="Arial" panose="020B0604020202020204" pitchFamily="34" charset="0"/>
              <a:buChar char="•"/>
            </a:pPr>
            <a:endParaRPr lang="en-US" dirty="0"/>
          </a:p>
        </p:txBody>
      </p:sp>
      <p:sp>
        <p:nvSpPr>
          <p:cNvPr id="159" name="Google Shape;159;p26"/>
          <p:cNvSpPr txBox="1">
            <a:spLocks noGrp="1"/>
          </p:cNvSpPr>
          <p:nvPr>
            <p:ph type="sldNum" idx="12"/>
          </p:nvPr>
        </p:nvSpPr>
        <p:spPr>
          <a:prstGeom prst="rect">
            <a:avLst/>
          </a:prstGeom>
          <a:noFill/>
          <a:ln>
            <a:noFill/>
          </a:ln>
        </p:spPr>
        <p:txBody>
          <a:bodyPr spcFirstLastPara="1" wrap="square" lIns="68569" tIns="34275" rIns="68569" bIns="34275" anchor="ctr" anchorCtr="0">
            <a:noAutofit/>
          </a:bodyPr>
          <a:lstStyle/>
          <a:p>
            <a:fld id="{00000000-1234-1234-1234-123412341234}" type="slidenum">
              <a:rPr lang="en-US"/>
              <a:pPr/>
              <a:t>24</a:t>
            </a:fld>
            <a:endParaRPr/>
          </a:p>
        </p:txBody>
      </p:sp>
    </p:spTree>
    <p:extLst>
      <p:ext uri="{BB962C8B-B14F-4D97-AF65-F5344CB8AC3E}">
        <p14:creationId xmlns:p14="http://schemas.microsoft.com/office/powerpoint/2010/main" val="29947140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5B092-B617-42C6-AADE-DEBC5A75037C}"/>
              </a:ext>
            </a:extLst>
          </p:cNvPr>
          <p:cNvSpPr>
            <a:spLocks noGrp="1"/>
          </p:cNvSpPr>
          <p:nvPr>
            <p:ph type="title"/>
          </p:nvPr>
        </p:nvSpPr>
        <p:spPr/>
        <p:txBody>
          <a:bodyPr/>
          <a:lstStyle/>
          <a:p>
            <a:r>
              <a:rPr lang="en-US"/>
              <a:t>Microservices Summary</a:t>
            </a:r>
          </a:p>
        </p:txBody>
      </p:sp>
      <p:sp>
        <p:nvSpPr>
          <p:cNvPr id="3" name="Text Placeholder 2">
            <a:extLst>
              <a:ext uri="{FF2B5EF4-FFF2-40B4-BE49-F238E27FC236}">
                <a16:creationId xmlns:a16="http://schemas.microsoft.com/office/drawing/2014/main" id="{AFBEE544-F84F-4B8C-BDBF-97DF58A38DD7}"/>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Applications that can</a:t>
            </a:r>
          </a:p>
          <a:p>
            <a:pPr marL="971550" lvl="1" indent="-285750">
              <a:buFont typeface="Wingdings" panose="05000000000000000000" pitchFamily="2" charset="2"/>
              <a:buChar char="Ø"/>
            </a:pPr>
            <a:r>
              <a:rPr lang="en-US" dirty="0">
                <a:solidFill>
                  <a:schemeClr val="tx1">
                    <a:lumMod val="50000"/>
                  </a:schemeClr>
                </a:solidFill>
              </a:rPr>
              <a:t>Efficiently scale</a:t>
            </a:r>
          </a:p>
          <a:p>
            <a:pPr marL="971550" lvl="1" indent="-285750">
              <a:buFont typeface="Wingdings" panose="05000000000000000000" pitchFamily="2" charset="2"/>
              <a:buChar char="Ø"/>
            </a:pPr>
            <a:r>
              <a:rPr lang="en-US" dirty="0">
                <a:solidFill>
                  <a:schemeClr val="tx1">
                    <a:lumMod val="50000"/>
                  </a:schemeClr>
                </a:solidFill>
              </a:rPr>
              <a:t>Are flexible</a:t>
            </a:r>
          </a:p>
          <a:p>
            <a:pPr marL="971550" lvl="1" indent="-285750">
              <a:buFont typeface="Wingdings" panose="05000000000000000000" pitchFamily="2" charset="2"/>
              <a:buChar char="Ø"/>
            </a:pPr>
            <a:r>
              <a:rPr lang="en-US" dirty="0">
                <a:solidFill>
                  <a:schemeClr val="tx1">
                    <a:lumMod val="50000"/>
                  </a:schemeClr>
                </a:solidFill>
              </a:rPr>
              <a:t>Are high performance</a:t>
            </a:r>
          </a:p>
          <a:p>
            <a:pPr marL="514350" indent="-285750">
              <a:buFont typeface="Arial" panose="020B0604020202020204" pitchFamily="34" charset="0"/>
              <a:buChar char="•"/>
            </a:pPr>
            <a:r>
              <a:rPr lang="en-US" dirty="0">
                <a:solidFill>
                  <a:schemeClr val="tx1">
                    <a:lumMod val="50000"/>
                  </a:schemeClr>
                </a:solidFill>
              </a:rPr>
              <a:t>These apps are powered by multiple services, working in concert</a:t>
            </a:r>
          </a:p>
          <a:p>
            <a:pPr marL="514350" indent="-285750">
              <a:buFont typeface="Arial" panose="020B0604020202020204" pitchFamily="34" charset="0"/>
              <a:buChar char="•"/>
            </a:pPr>
            <a:r>
              <a:rPr lang="en-US" dirty="0">
                <a:solidFill>
                  <a:schemeClr val="tx1">
                    <a:lumMod val="50000"/>
                  </a:schemeClr>
                </a:solidFill>
              </a:rPr>
              <a:t>Each service is small and has a single focus</a:t>
            </a:r>
          </a:p>
          <a:p>
            <a:pPr marL="514350" indent="-285750">
              <a:buFont typeface="Arial" panose="020B0604020202020204" pitchFamily="34" charset="0"/>
              <a:buChar char="•"/>
            </a:pPr>
            <a:r>
              <a:rPr lang="en-US" dirty="0">
                <a:solidFill>
                  <a:schemeClr val="tx1">
                    <a:lumMod val="50000"/>
                  </a:schemeClr>
                </a:solidFill>
              </a:rPr>
              <a:t>We use a lightweight communication mechanism to coordinate the overall system</a:t>
            </a:r>
          </a:p>
          <a:p>
            <a:pPr marL="514350" indent="-285750">
              <a:buFont typeface="Arial" panose="020B0604020202020204" pitchFamily="34" charset="0"/>
              <a:buChar char="•"/>
            </a:pPr>
            <a:r>
              <a:rPr lang="en-US" dirty="0">
                <a:solidFill>
                  <a:schemeClr val="tx1">
                    <a:lumMod val="50000"/>
                  </a:schemeClr>
                </a:solidFill>
              </a:rPr>
              <a:t>This ends up giving us a technology agnostic API</a:t>
            </a:r>
          </a:p>
        </p:txBody>
      </p:sp>
      <p:sp>
        <p:nvSpPr>
          <p:cNvPr id="4" name="Slide Number Placeholder 3">
            <a:extLst>
              <a:ext uri="{FF2B5EF4-FFF2-40B4-BE49-F238E27FC236}">
                <a16:creationId xmlns:a16="http://schemas.microsoft.com/office/drawing/2014/main" id="{801FDEF6-016A-423F-9908-4B0B48A85AAA}"/>
              </a:ext>
            </a:extLst>
          </p:cNvPr>
          <p:cNvSpPr>
            <a:spLocks noGrp="1"/>
          </p:cNvSpPr>
          <p:nvPr>
            <p:ph type="sldNum" idx="12"/>
          </p:nvPr>
        </p:nvSpPr>
        <p:spPr/>
        <p:txBody>
          <a:bodyPr/>
          <a:lstStyle/>
          <a:p>
            <a:fld id="{00000000-1234-1234-1234-123412341234}" type="slidenum">
              <a:rPr lang="en-US" smtClean="0"/>
              <a:pPr/>
              <a:t>25</a:t>
            </a:fld>
            <a:endParaRPr lang="en-US"/>
          </a:p>
        </p:txBody>
      </p:sp>
    </p:spTree>
    <p:extLst>
      <p:ext uri="{BB962C8B-B14F-4D97-AF65-F5344CB8AC3E}">
        <p14:creationId xmlns:p14="http://schemas.microsoft.com/office/powerpoint/2010/main" val="3086832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3233-EF51-47C1-919F-6F078474A16E}"/>
              </a:ext>
            </a:extLst>
          </p:cNvPr>
          <p:cNvSpPr>
            <a:spLocks noGrp="1"/>
          </p:cNvSpPr>
          <p:nvPr>
            <p:ph type="title"/>
          </p:nvPr>
        </p:nvSpPr>
        <p:spPr/>
        <p:txBody>
          <a:bodyPr/>
          <a:lstStyle/>
          <a:p>
            <a:r>
              <a:rPr lang="en-US" dirty="0"/>
              <a:t>Use Case Discussion – Monolith to Microservices</a:t>
            </a:r>
          </a:p>
        </p:txBody>
      </p:sp>
      <p:sp>
        <p:nvSpPr>
          <p:cNvPr id="4" name="Slide Number Placeholder 3">
            <a:extLst>
              <a:ext uri="{FF2B5EF4-FFF2-40B4-BE49-F238E27FC236}">
                <a16:creationId xmlns:a16="http://schemas.microsoft.com/office/drawing/2014/main" id="{9679A0AD-7EE0-4F05-83A4-6413A6A381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6" name="Picture 5">
            <a:extLst>
              <a:ext uri="{FF2B5EF4-FFF2-40B4-BE49-F238E27FC236}">
                <a16:creationId xmlns:a16="http://schemas.microsoft.com/office/drawing/2014/main" id="{416C6969-CF60-464C-A64F-5579371DEA65}"/>
              </a:ext>
            </a:extLst>
          </p:cNvPr>
          <p:cNvPicPr>
            <a:picLocks noChangeAspect="1"/>
          </p:cNvPicPr>
          <p:nvPr/>
        </p:nvPicPr>
        <p:blipFill>
          <a:blip r:embed="rId2"/>
          <a:stretch>
            <a:fillRect/>
          </a:stretch>
        </p:blipFill>
        <p:spPr>
          <a:xfrm>
            <a:off x="938463" y="1083363"/>
            <a:ext cx="7267074" cy="3732161"/>
          </a:xfrm>
          <a:prstGeom prst="rect">
            <a:avLst/>
          </a:prstGeom>
        </p:spPr>
      </p:pic>
    </p:spTree>
    <p:extLst>
      <p:ext uri="{BB962C8B-B14F-4D97-AF65-F5344CB8AC3E}">
        <p14:creationId xmlns:p14="http://schemas.microsoft.com/office/powerpoint/2010/main" val="40999229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3233-EF51-47C1-919F-6F078474A16E}"/>
              </a:ext>
            </a:extLst>
          </p:cNvPr>
          <p:cNvSpPr>
            <a:spLocks noGrp="1"/>
          </p:cNvSpPr>
          <p:nvPr>
            <p:ph type="title"/>
          </p:nvPr>
        </p:nvSpPr>
        <p:spPr/>
        <p:txBody>
          <a:bodyPr/>
          <a:lstStyle/>
          <a:p>
            <a:r>
              <a:rPr lang="en-US" dirty="0"/>
              <a:t>Use Case Discussion – Exercise</a:t>
            </a:r>
          </a:p>
        </p:txBody>
      </p:sp>
      <p:sp>
        <p:nvSpPr>
          <p:cNvPr id="4" name="Slide Number Placeholder 3">
            <a:extLst>
              <a:ext uri="{FF2B5EF4-FFF2-40B4-BE49-F238E27FC236}">
                <a16:creationId xmlns:a16="http://schemas.microsoft.com/office/drawing/2014/main" id="{9679A0AD-7EE0-4F05-83A4-6413A6A381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pic>
        <p:nvPicPr>
          <p:cNvPr id="10" name="Picture 9">
            <a:extLst>
              <a:ext uri="{FF2B5EF4-FFF2-40B4-BE49-F238E27FC236}">
                <a16:creationId xmlns:a16="http://schemas.microsoft.com/office/drawing/2014/main" id="{E9C88137-BFEE-4063-9D89-2C775198A429}"/>
              </a:ext>
            </a:extLst>
          </p:cNvPr>
          <p:cNvPicPr>
            <a:picLocks noChangeAspect="1"/>
          </p:cNvPicPr>
          <p:nvPr/>
        </p:nvPicPr>
        <p:blipFill>
          <a:blip r:embed="rId2"/>
          <a:stretch>
            <a:fillRect/>
          </a:stretch>
        </p:blipFill>
        <p:spPr>
          <a:xfrm>
            <a:off x="1724813" y="1028375"/>
            <a:ext cx="6031074" cy="3875910"/>
          </a:xfrm>
          <a:prstGeom prst="rect">
            <a:avLst/>
          </a:prstGeom>
        </p:spPr>
      </p:pic>
    </p:spTree>
    <p:extLst>
      <p:ext uri="{BB962C8B-B14F-4D97-AF65-F5344CB8AC3E}">
        <p14:creationId xmlns:p14="http://schemas.microsoft.com/office/powerpoint/2010/main" val="4745165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79E63-98B0-F14A-BCE7-57B8A4F5BFDA}"/>
              </a:ext>
            </a:extLst>
          </p:cNvPr>
          <p:cNvSpPr>
            <a:spLocks noGrp="1"/>
          </p:cNvSpPr>
          <p:nvPr>
            <p:ph type="title"/>
          </p:nvPr>
        </p:nvSpPr>
        <p:spPr/>
        <p:txBody>
          <a:bodyPr/>
          <a:lstStyle/>
          <a:p>
            <a:r>
              <a:rPr lang="en-US"/>
              <a:t>Stateless Applications and Scaling</a:t>
            </a:r>
          </a:p>
        </p:txBody>
      </p:sp>
      <p:sp>
        <p:nvSpPr>
          <p:cNvPr id="3" name="Text Placeholder 2">
            <a:extLst>
              <a:ext uri="{FF2B5EF4-FFF2-40B4-BE49-F238E27FC236}">
                <a16:creationId xmlns:a16="http://schemas.microsoft.com/office/drawing/2014/main" id="{7683A9B4-AD22-AB4E-81A0-16B2C7B3E201}"/>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If state is held in your application, scaling is very hard. Why?</a:t>
            </a:r>
          </a:p>
          <a:p>
            <a:pPr marL="514350" indent="-285750">
              <a:buFont typeface="Arial" panose="020B0604020202020204" pitchFamily="34" charset="0"/>
              <a:buChar char="•"/>
            </a:pPr>
            <a:r>
              <a:rPr lang="en-US" dirty="0">
                <a:solidFill>
                  <a:schemeClr val="tx1">
                    <a:lumMod val="50000"/>
                  </a:schemeClr>
                </a:solidFill>
              </a:rPr>
              <a:t>Where can we get state info if it’s not held in the application?</a:t>
            </a:r>
          </a:p>
          <a:p>
            <a:pPr marL="514350" indent="-285750">
              <a:buFont typeface="Arial" panose="020B0604020202020204" pitchFamily="34" charset="0"/>
              <a:buChar char="•"/>
            </a:pPr>
            <a:r>
              <a:rPr lang="en-US" dirty="0">
                <a:solidFill>
                  <a:schemeClr val="tx1">
                    <a:lumMod val="50000"/>
                  </a:schemeClr>
                </a:solidFill>
              </a:rPr>
              <a:t>If we build to resist failure, scaling is hard. Why?</a:t>
            </a:r>
          </a:p>
          <a:p>
            <a:pPr marL="514350" indent="-285750">
              <a:buFont typeface="Arial" panose="020B0604020202020204" pitchFamily="34" charset="0"/>
              <a:buChar char="•"/>
            </a:pPr>
            <a:r>
              <a:rPr lang="en-US" dirty="0">
                <a:solidFill>
                  <a:schemeClr val="tx1">
                    <a:lumMod val="50000"/>
                  </a:schemeClr>
                </a:solidFill>
              </a:rPr>
              <a:t>How can we build to embrace failure?</a:t>
            </a:r>
          </a:p>
        </p:txBody>
      </p:sp>
      <p:sp>
        <p:nvSpPr>
          <p:cNvPr id="4" name="Slide Number Placeholder 3">
            <a:extLst>
              <a:ext uri="{FF2B5EF4-FFF2-40B4-BE49-F238E27FC236}">
                <a16:creationId xmlns:a16="http://schemas.microsoft.com/office/drawing/2014/main" id="{2374CA54-D6B5-D847-86A0-4FC045403B40}"/>
              </a:ext>
            </a:extLst>
          </p:cNvPr>
          <p:cNvSpPr>
            <a:spLocks noGrp="1"/>
          </p:cNvSpPr>
          <p:nvPr>
            <p:ph type="sldNum" idx="12"/>
          </p:nvPr>
        </p:nvSpPr>
        <p:spPr/>
        <p:txBody>
          <a:bodyPr/>
          <a:lstStyle/>
          <a:p>
            <a:fld id="{00000000-1234-1234-1234-123412341234}" type="slidenum">
              <a:rPr lang="en-US" smtClean="0"/>
              <a:pPr/>
              <a:t>28</a:t>
            </a:fld>
            <a:endParaRPr lang="en-US"/>
          </a:p>
        </p:txBody>
      </p:sp>
    </p:spTree>
    <p:extLst>
      <p:ext uri="{BB962C8B-B14F-4D97-AF65-F5344CB8AC3E}">
        <p14:creationId xmlns:p14="http://schemas.microsoft.com/office/powerpoint/2010/main" val="1154501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37EED-59EF-9744-828A-6785E5F97CAC}"/>
              </a:ext>
            </a:extLst>
          </p:cNvPr>
          <p:cNvSpPr>
            <a:spLocks noGrp="1"/>
          </p:cNvSpPr>
          <p:nvPr>
            <p:ph type="title"/>
          </p:nvPr>
        </p:nvSpPr>
        <p:spPr/>
        <p:txBody>
          <a:bodyPr/>
          <a:lstStyle/>
          <a:p>
            <a:r>
              <a:rPr lang="en-US"/>
              <a:t>Modern Approaches to Application Development</a:t>
            </a:r>
          </a:p>
        </p:txBody>
      </p:sp>
      <p:sp>
        <p:nvSpPr>
          <p:cNvPr id="3" name="Text Placeholder 2">
            <a:extLst>
              <a:ext uri="{FF2B5EF4-FFF2-40B4-BE49-F238E27FC236}">
                <a16:creationId xmlns:a16="http://schemas.microsoft.com/office/drawing/2014/main" id="{F341A95B-29FF-0447-9BDD-DC787624401C}"/>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Leverage the cloud</a:t>
            </a:r>
          </a:p>
          <a:p>
            <a:pPr marL="514350" indent="-285750">
              <a:buFont typeface="Arial" panose="020B0604020202020204" pitchFamily="34" charset="0"/>
              <a:buChar char="•"/>
            </a:pPr>
            <a:r>
              <a:rPr lang="en-US" dirty="0">
                <a:solidFill>
                  <a:schemeClr val="tx1">
                    <a:lumMod val="50000"/>
                  </a:schemeClr>
                </a:solidFill>
              </a:rPr>
              <a:t>Abstract away as much of the non-code elements as possible</a:t>
            </a:r>
          </a:p>
          <a:p>
            <a:pPr marL="514350" indent="-285750">
              <a:buFont typeface="Arial" panose="020B0604020202020204" pitchFamily="34" charset="0"/>
              <a:buChar char="•"/>
            </a:pPr>
            <a:r>
              <a:rPr lang="en-US" dirty="0">
                <a:solidFill>
                  <a:schemeClr val="tx1">
                    <a:lumMod val="50000"/>
                  </a:schemeClr>
                </a:solidFill>
              </a:rPr>
              <a:t>Use the tools that arise from DevOps (automation, feedback, etc.)</a:t>
            </a:r>
          </a:p>
          <a:p>
            <a:pPr marL="514350" indent="-285750">
              <a:buFont typeface="Arial" panose="020B0604020202020204" pitchFamily="34" charset="0"/>
              <a:buChar char="•"/>
            </a:pPr>
            <a:r>
              <a:rPr lang="en-US" dirty="0">
                <a:solidFill>
                  <a:schemeClr val="tx1">
                    <a:lumMod val="50000"/>
                  </a:schemeClr>
                </a:solidFill>
              </a:rPr>
              <a:t>Integrate testing and code quality checks early (“Shift Left”)</a:t>
            </a:r>
          </a:p>
        </p:txBody>
      </p:sp>
      <p:sp>
        <p:nvSpPr>
          <p:cNvPr id="4" name="Slide Number Placeholder 3">
            <a:extLst>
              <a:ext uri="{FF2B5EF4-FFF2-40B4-BE49-F238E27FC236}">
                <a16:creationId xmlns:a16="http://schemas.microsoft.com/office/drawing/2014/main" id="{C4324C99-7F46-6847-A232-0613FD9AAAA9}"/>
              </a:ext>
            </a:extLst>
          </p:cNvPr>
          <p:cNvSpPr>
            <a:spLocks noGrp="1"/>
          </p:cNvSpPr>
          <p:nvPr>
            <p:ph type="sldNum" idx="12"/>
          </p:nvPr>
        </p:nvSpPr>
        <p:spPr/>
        <p:txBody>
          <a:bodyPr/>
          <a:lstStyle/>
          <a:p>
            <a:fld id="{00000000-1234-1234-1234-123412341234}" type="slidenum">
              <a:rPr lang="en-US" smtClean="0"/>
              <a:pPr/>
              <a:t>29</a:t>
            </a:fld>
            <a:endParaRPr lang="en-US"/>
          </a:p>
        </p:txBody>
      </p:sp>
    </p:spTree>
    <p:extLst>
      <p:ext uri="{BB962C8B-B14F-4D97-AF65-F5344CB8AC3E}">
        <p14:creationId xmlns:p14="http://schemas.microsoft.com/office/powerpoint/2010/main" val="1216345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5"/>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t>Prerequisites</a:t>
            </a:r>
            <a:endParaRPr/>
          </a:p>
        </p:txBody>
      </p:sp>
      <p:sp>
        <p:nvSpPr>
          <p:cNvPr id="285" name="Google Shape;285;p45"/>
          <p:cNvSpPr txBox="1"/>
          <p:nvPr/>
        </p:nvSpPr>
        <p:spPr>
          <a:xfrm>
            <a:off x="613700" y="1746023"/>
            <a:ext cx="7086600" cy="949200"/>
          </a:xfrm>
          <a:prstGeom prst="rect">
            <a:avLst/>
          </a:prstGeom>
          <a:noFill/>
          <a:ln>
            <a:noFill/>
          </a:ln>
        </p:spPr>
        <p:txBody>
          <a:bodyPr spcFirstLastPara="1" wrap="square" lIns="91400" tIns="91400" rIns="91400" bIns="91400" anchor="t" anchorCtr="0">
            <a:noAutofit/>
          </a:bodyPr>
          <a:lstStyle/>
          <a:p>
            <a:pPr marL="457200" lvl="0" indent="-323850" algn="l" rtl="0">
              <a:lnSpc>
                <a:spcPct val="115000"/>
              </a:lnSpc>
              <a:spcBef>
                <a:spcPts val="0"/>
              </a:spcBef>
              <a:spcAft>
                <a:spcPts val="0"/>
              </a:spcAft>
              <a:buClr>
                <a:srgbClr val="404040"/>
              </a:buClr>
              <a:buSzPts val="1500"/>
              <a:buFont typeface="Arial" panose="020B0604020202020204" pitchFamily="34" charset="0"/>
              <a:buChar char="•"/>
            </a:pPr>
            <a:r>
              <a:rPr lang="en-US" sz="1500" dirty="0">
                <a:solidFill>
                  <a:srgbClr val="404040"/>
                </a:solidFill>
              </a:rPr>
              <a:t>You have a working knowledge of 1 or more programming languages</a:t>
            </a:r>
          </a:p>
          <a:p>
            <a:pPr marL="457200" lvl="0" indent="-323850" algn="l" rtl="0">
              <a:lnSpc>
                <a:spcPct val="115000"/>
              </a:lnSpc>
              <a:spcBef>
                <a:spcPts val="0"/>
              </a:spcBef>
              <a:spcAft>
                <a:spcPts val="0"/>
              </a:spcAft>
              <a:buClr>
                <a:srgbClr val="404040"/>
              </a:buClr>
              <a:buSzPts val="1500"/>
              <a:buFont typeface="Arial" panose="020B0604020202020204" pitchFamily="34" charset="0"/>
              <a:buChar char="•"/>
            </a:pPr>
            <a:r>
              <a:rPr lang="en-US" sz="1500" dirty="0">
                <a:solidFill>
                  <a:srgbClr val="404040"/>
                </a:solidFill>
              </a:rPr>
              <a:t>This course is designed for existing software developers seeking to learn more about Kubernetes and how to use it</a:t>
            </a:r>
          </a:p>
        </p:txBody>
      </p:sp>
      <p:sp>
        <p:nvSpPr>
          <p:cNvPr id="287" name="Google Shape;287;p45"/>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lvl="0" indent="0" algn="l" rtl="0">
              <a:spcBef>
                <a:spcPts val="0"/>
              </a:spcBef>
              <a:spcAft>
                <a:spcPts val="0"/>
              </a:spcAft>
              <a:buNone/>
            </a:pPr>
            <a:r>
              <a:rPr lang="en" sz="1800" b="1" dirty="0">
                <a:solidFill>
                  <a:srgbClr val="F05A28"/>
                </a:solidFill>
              </a:rPr>
              <a:t>This course assumes:</a:t>
            </a:r>
            <a:endParaRPr sz="1800" b="1" dirty="0">
              <a:solidFill>
                <a:srgbClr val="F05A28"/>
              </a:solidFill>
            </a:endParaRPr>
          </a:p>
        </p:txBody>
      </p:sp>
      <p:sp>
        <p:nvSpPr>
          <p:cNvPr id="288" name="Google Shape;288;p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2CA0D-6AB8-9643-9ED3-0EE002864D4E}"/>
              </a:ext>
            </a:extLst>
          </p:cNvPr>
          <p:cNvSpPr>
            <a:spLocks noGrp="1"/>
          </p:cNvSpPr>
          <p:nvPr>
            <p:ph type="title"/>
          </p:nvPr>
        </p:nvSpPr>
        <p:spPr/>
        <p:txBody>
          <a:bodyPr/>
          <a:lstStyle/>
          <a:p>
            <a:r>
              <a:rPr lang="en-US"/>
              <a:t>Design Approaches to Modern Applications</a:t>
            </a:r>
          </a:p>
        </p:txBody>
      </p:sp>
      <p:sp>
        <p:nvSpPr>
          <p:cNvPr id="3" name="Text Placeholder 2">
            <a:extLst>
              <a:ext uri="{FF2B5EF4-FFF2-40B4-BE49-F238E27FC236}">
                <a16:creationId xmlns:a16="http://schemas.microsoft.com/office/drawing/2014/main" id="{32E2824C-91D3-964A-A77C-BF93F82DBE7E}"/>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Decompose when possible</a:t>
            </a:r>
          </a:p>
          <a:p>
            <a:pPr marL="514350" indent="-285750">
              <a:buFont typeface="Arial" panose="020B0604020202020204" pitchFamily="34" charset="0"/>
              <a:buChar char="•"/>
            </a:pPr>
            <a:r>
              <a:rPr lang="en-US" dirty="0">
                <a:solidFill>
                  <a:schemeClr val="tx1">
                    <a:lumMod val="50000"/>
                  </a:schemeClr>
                </a:solidFill>
              </a:rPr>
              <a:t>Embrace Failure</a:t>
            </a:r>
          </a:p>
          <a:p>
            <a:pPr marL="514350" indent="-285750">
              <a:buFont typeface="Arial" panose="020B0604020202020204" pitchFamily="34" charset="0"/>
              <a:buChar char="•"/>
            </a:pPr>
            <a:r>
              <a:rPr lang="en-US" dirty="0">
                <a:solidFill>
                  <a:schemeClr val="tx1">
                    <a:lumMod val="50000"/>
                  </a:schemeClr>
                </a:solidFill>
              </a:rPr>
              <a:t>Separate the language from the function of the code</a:t>
            </a:r>
          </a:p>
          <a:p>
            <a:pPr marL="514350" indent="-285750">
              <a:buFont typeface="Arial" panose="020B0604020202020204" pitchFamily="34" charset="0"/>
              <a:buChar char="•"/>
            </a:pPr>
            <a:endParaRPr lang="en-US" dirty="0">
              <a:solidFill>
                <a:schemeClr val="tx1">
                  <a:lumMod val="50000"/>
                </a:schemeClr>
              </a:solidFill>
            </a:endParaRPr>
          </a:p>
          <a:p>
            <a:pPr marL="514350" indent="-285750">
              <a:buFont typeface="Arial" panose="020B0604020202020204" pitchFamily="34" charset="0"/>
              <a:buChar char="•"/>
            </a:pPr>
            <a:endParaRPr lang="en-US" dirty="0">
              <a:solidFill>
                <a:schemeClr val="tx1">
                  <a:lumMod val="50000"/>
                </a:schemeClr>
              </a:solidFill>
            </a:endParaRPr>
          </a:p>
        </p:txBody>
      </p:sp>
      <p:sp>
        <p:nvSpPr>
          <p:cNvPr id="4" name="Slide Number Placeholder 3">
            <a:extLst>
              <a:ext uri="{FF2B5EF4-FFF2-40B4-BE49-F238E27FC236}">
                <a16:creationId xmlns:a16="http://schemas.microsoft.com/office/drawing/2014/main" id="{1876471E-5E63-9C42-B03C-7E07DECFB112}"/>
              </a:ext>
            </a:extLst>
          </p:cNvPr>
          <p:cNvSpPr>
            <a:spLocks noGrp="1"/>
          </p:cNvSpPr>
          <p:nvPr>
            <p:ph type="sldNum" idx="12"/>
          </p:nvPr>
        </p:nvSpPr>
        <p:spPr/>
        <p:txBody>
          <a:bodyPr/>
          <a:lstStyle/>
          <a:p>
            <a:fld id="{00000000-1234-1234-1234-123412341234}" type="slidenum">
              <a:rPr lang="en-US" smtClean="0"/>
              <a:pPr/>
              <a:t>30</a:t>
            </a:fld>
            <a:endParaRPr lang="en-US"/>
          </a:p>
        </p:txBody>
      </p:sp>
    </p:spTree>
    <p:extLst>
      <p:ext uri="{BB962C8B-B14F-4D97-AF65-F5344CB8AC3E}">
        <p14:creationId xmlns:p14="http://schemas.microsoft.com/office/powerpoint/2010/main" val="33547483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5C16-AFC7-F34F-9416-A71AB7DDEA7D}"/>
              </a:ext>
            </a:extLst>
          </p:cNvPr>
          <p:cNvSpPr>
            <a:spLocks noGrp="1"/>
          </p:cNvSpPr>
          <p:nvPr>
            <p:ph type="title"/>
          </p:nvPr>
        </p:nvSpPr>
        <p:spPr/>
        <p:txBody>
          <a:bodyPr/>
          <a:lstStyle/>
          <a:p>
            <a:r>
              <a:rPr lang="en-US" dirty="0"/>
              <a:t>Infrastructure as Code (</a:t>
            </a:r>
            <a:r>
              <a:rPr lang="en-US" dirty="0" err="1"/>
              <a:t>IaC</a:t>
            </a:r>
            <a:r>
              <a:rPr lang="en-US" dirty="0"/>
              <a:t>)</a:t>
            </a:r>
          </a:p>
        </p:txBody>
      </p:sp>
      <p:sp>
        <p:nvSpPr>
          <p:cNvPr id="3" name="Text Placeholder 2">
            <a:extLst>
              <a:ext uri="{FF2B5EF4-FFF2-40B4-BE49-F238E27FC236}">
                <a16:creationId xmlns:a16="http://schemas.microsoft.com/office/drawing/2014/main" id="{CBD7A193-6AD9-B549-83BC-5183CFAAA012}"/>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Declarative vs. Imperative coding</a:t>
            </a:r>
          </a:p>
          <a:p>
            <a:pPr marL="514350" indent="-285750">
              <a:buFont typeface="Arial" panose="020B0604020202020204" pitchFamily="34" charset="0"/>
              <a:buChar char="•"/>
            </a:pPr>
            <a:r>
              <a:rPr lang="en-US" dirty="0">
                <a:solidFill>
                  <a:schemeClr val="tx1">
                    <a:lumMod val="50000"/>
                  </a:schemeClr>
                </a:solidFill>
              </a:rPr>
              <a:t>Drawbacks of declarative infrastructure</a:t>
            </a:r>
          </a:p>
          <a:p>
            <a:pPr marL="514350" indent="-285750">
              <a:buFont typeface="Arial" panose="020B0604020202020204" pitchFamily="34" charset="0"/>
              <a:buChar char="•"/>
            </a:pPr>
            <a:r>
              <a:rPr lang="en-US" dirty="0">
                <a:solidFill>
                  <a:schemeClr val="tx1">
                    <a:lumMod val="50000"/>
                  </a:schemeClr>
                </a:solidFill>
              </a:rPr>
              <a:t>Impact of </a:t>
            </a:r>
            <a:r>
              <a:rPr lang="en-US" dirty="0" err="1">
                <a:solidFill>
                  <a:schemeClr val="tx1">
                    <a:lumMod val="50000"/>
                  </a:schemeClr>
                </a:solidFill>
              </a:rPr>
              <a:t>IaC</a:t>
            </a:r>
            <a:r>
              <a:rPr lang="en-US" dirty="0">
                <a:solidFill>
                  <a:schemeClr val="tx1">
                    <a:lumMod val="50000"/>
                  </a:schemeClr>
                </a:solidFill>
              </a:rPr>
              <a:t> on the dev process, on testing, and on deployment</a:t>
            </a:r>
          </a:p>
        </p:txBody>
      </p:sp>
      <p:sp>
        <p:nvSpPr>
          <p:cNvPr id="4" name="Slide Number Placeholder 3">
            <a:extLst>
              <a:ext uri="{FF2B5EF4-FFF2-40B4-BE49-F238E27FC236}">
                <a16:creationId xmlns:a16="http://schemas.microsoft.com/office/drawing/2014/main" id="{B5104B3D-3614-D640-965C-8D8AB9FCC5EE}"/>
              </a:ext>
            </a:extLst>
          </p:cNvPr>
          <p:cNvSpPr>
            <a:spLocks noGrp="1"/>
          </p:cNvSpPr>
          <p:nvPr>
            <p:ph type="sldNum" idx="12"/>
          </p:nvPr>
        </p:nvSpPr>
        <p:spPr/>
        <p:txBody>
          <a:bodyPr/>
          <a:lstStyle/>
          <a:p>
            <a:fld id="{00000000-1234-1234-1234-123412341234}" type="slidenum">
              <a:rPr lang="en-US" smtClean="0"/>
              <a:pPr/>
              <a:t>31</a:t>
            </a:fld>
            <a:endParaRPr lang="en-US"/>
          </a:p>
        </p:txBody>
      </p:sp>
    </p:spTree>
    <p:extLst>
      <p:ext uri="{BB962C8B-B14F-4D97-AF65-F5344CB8AC3E}">
        <p14:creationId xmlns:p14="http://schemas.microsoft.com/office/powerpoint/2010/main" val="298958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53888-5128-0D42-B4C1-CE070100F7FA}"/>
              </a:ext>
            </a:extLst>
          </p:cNvPr>
          <p:cNvSpPr>
            <a:spLocks noGrp="1"/>
          </p:cNvSpPr>
          <p:nvPr>
            <p:ph type="title"/>
          </p:nvPr>
        </p:nvSpPr>
        <p:spPr/>
        <p:txBody>
          <a:bodyPr/>
          <a:lstStyle/>
          <a:p>
            <a:r>
              <a:rPr lang="en-US" dirty="0"/>
              <a:t>Set up Local k8s Dev Environment</a:t>
            </a:r>
          </a:p>
        </p:txBody>
      </p:sp>
      <p:sp>
        <p:nvSpPr>
          <p:cNvPr id="3" name="Text Placeholder 2">
            <a:extLst>
              <a:ext uri="{FF2B5EF4-FFF2-40B4-BE49-F238E27FC236}">
                <a16:creationId xmlns:a16="http://schemas.microsoft.com/office/drawing/2014/main" id="{56E6212B-5D89-9540-B520-0B823694C138}"/>
              </a:ext>
            </a:extLst>
          </p:cNvPr>
          <p:cNvSpPr>
            <a:spLocks noGrp="1"/>
          </p:cNvSpPr>
          <p:nvPr>
            <p:ph type="subTitle" idx="1"/>
          </p:nvPr>
        </p:nvSpPr>
        <p:spPr>
          <a:xfrm>
            <a:off x="613700" y="1249784"/>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Activate Kubernetes now, via Docker Desktop</a:t>
            </a:r>
          </a:p>
          <a:p>
            <a:pPr marL="514350" indent="-285750">
              <a:buFont typeface="Arial" panose="020B0604020202020204" pitchFamily="34" charset="0"/>
              <a:buChar char="•"/>
            </a:pPr>
            <a:r>
              <a:rPr lang="en-US" dirty="0">
                <a:solidFill>
                  <a:schemeClr val="tx1">
                    <a:lumMod val="50000"/>
                  </a:schemeClr>
                </a:solidFill>
              </a:rPr>
              <a:t>Use </a:t>
            </a:r>
            <a:r>
              <a:rPr lang="en-US" dirty="0" err="1">
                <a:solidFill>
                  <a:schemeClr val="tx1">
                    <a:lumMod val="50000"/>
                  </a:schemeClr>
                </a:solidFill>
              </a:rPr>
              <a:t>kubectl</a:t>
            </a:r>
            <a:r>
              <a:rPr lang="en-US" dirty="0">
                <a:solidFill>
                  <a:schemeClr val="tx1">
                    <a:lumMod val="50000"/>
                  </a:schemeClr>
                </a:solidFill>
              </a:rPr>
              <a:t> from command line to see k8s config data and confirm setup</a:t>
            </a:r>
          </a:p>
          <a:p>
            <a:pPr marL="514350" indent="-285750">
              <a:buFont typeface="Arial" panose="020B0604020202020204" pitchFamily="34" charset="0"/>
              <a:buChar char="•"/>
            </a:pPr>
            <a:r>
              <a:rPr lang="en-US" dirty="0">
                <a:solidFill>
                  <a:schemeClr val="tx1">
                    <a:lumMod val="50000"/>
                  </a:schemeClr>
                </a:solidFill>
              </a:rPr>
              <a:t>Optional: Install Docker/k8s extensions/plugins for your IDE</a:t>
            </a:r>
          </a:p>
          <a:p>
            <a:pPr marL="514350" indent="-285750">
              <a:buFont typeface="Arial" panose="020B0604020202020204" pitchFamily="34" charset="0"/>
              <a:buChar char="•"/>
            </a:pPr>
            <a:endParaRPr lang="en-US" dirty="0">
              <a:solidFill>
                <a:schemeClr val="tx1">
                  <a:lumMod val="50000"/>
                </a:schemeClr>
              </a:solidFill>
            </a:endParaRPr>
          </a:p>
        </p:txBody>
      </p:sp>
      <p:sp>
        <p:nvSpPr>
          <p:cNvPr id="4" name="Slide Number Placeholder 3">
            <a:extLst>
              <a:ext uri="{FF2B5EF4-FFF2-40B4-BE49-F238E27FC236}">
                <a16:creationId xmlns:a16="http://schemas.microsoft.com/office/drawing/2014/main" id="{77172297-4965-F14C-B1D1-491D8DC540C2}"/>
              </a:ext>
            </a:extLst>
          </p:cNvPr>
          <p:cNvSpPr>
            <a:spLocks noGrp="1"/>
          </p:cNvSpPr>
          <p:nvPr>
            <p:ph type="sldNum" idx="12"/>
          </p:nvPr>
        </p:nvSpPr>
        <p:spPr/>
        <p:txBody>
          <a:bodyPr/>
          <a:lstStyle/>
          <a:p>
            <a:fld id="{00000000-1234-1234-1234-123412341234}" type="slidenum">
              <a:rPr lang="en-US" smtClean="0"/>
              <a:pPr/>
              <a:t>32</a:t>
            </a:fld>
            <a:endParaRPr lang="en-US"/>
          </a:p>
        </p:txBody>
      </p:sp>
    </p:spTree>
    <p:extLst>
      <p:ext uri="{BB962C8B-B14F-4D97-AF65-F5344CB8AC3E}">
        <p14:creationId xmlns:p14="http://schemas.microsoft.com/office/powerpoint/2010/main" val="23719201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5C16-AFC7-F34F-9416-A71AB7DDEA7D}"/>
              </a:ext>
            </a:extLst>
          </p:cNvPr>
          <p:cNvSpPr>
            <a:spLocks noGrp="1"/>
          </p:cNvSpPr>
          <p:nvPr>
            <p:ph type="title"/>
          </p:nvPr>
        </p:nvSpPr>
        <p:spPr/>
        <p:txBody>
          <a:bodyPr/>
          <a:lstStyle/>
          <a:p>
            <a:r>
              <a:rPr lang="en-US" dirty="0"/>
              <a:t>Lab 01</a:t>
            </a:r>
          </a:p>
        </p:txBody>
      </p:sp>
      <p:sp>
        <p:nvSpPr>
          <p:cNvPr id="4" name="Slide Number Placeholder 3">
            <a:extLst>
              <a:ext uri="{FF2B5EF4-FFF2-40B4-BE49-F238E27FC236}">
                <a16:creationId xmlns:a16="http://schemas.microsoft.com/office/drawing/2014/main" id="{B5104B3D-3614-D640-965C-8D8AB9FCC5EE}"/>
              </a:ext>
            </a:extLst>
          </p:cNvPr>
          <p:cNvSpPr>
            <a:spLocks noGrp="1"/>
          </p:cNvSpPr>
          <p:nvPr>
            <p:ph type="sldNum" idx="12"/>
          </p:nvPr>
        </p:nvSpPr>
        <p:spPr/>
        <p:txBody>
          <a:bodyPr/>
          <a:lstStyle/>
          <a:p>
            <a:fld id="{00000000-1234-1234-1234-123412341234}" type="slidenum">
              <a:rPr lang="en-US" smtClean="0"/>
              <a:pPr/>
              <a:t>33</a:t>
            </a:fld>
            <a:endParaRPr lang="en-US"/>
          </a:p>
        </p:txBody>
      </p:sp>
    </p:spTree>
    <p:extLst>
      <p:ext uri="{BB962C8B-B14F-4D97-AF65-F5344CB8AC3E}">
        <p14:creationId xmlns:p14="http://schemas.microsoft.com/office/powerpoint/2010/main" val="12008812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EDAAC-C16D-6A4F-9F6C-5EEE2072350C}"/>
              </a:ext>
            </a:extLst>
          </p:cNvPr>
          <p:cNvSpPr>
            <a:spLocks noGrp="1"/>
          </p:cNvSpPr>
          <p:nvPr>
            <p:ph type="title"/>
          </p:nvPr>
        </p:nvSpPr>
        <p:spPr/>
        <p:txBody>
          <a:bodyPr/>
          <a:lstStyle/>
          <a:p>
            <a:r>
              <a:rPr lang="en-US" sz="2800" dirty="0">
                <a:solidFill>
                  <a:schemeClr val="bg1"/>
                </a:solidFill>
              </a:rPr>
              <a:t>Quick Refresh on Docker</a:t>
            </a:r>
          </a:p>
        </p:txBody>
      </p:sp>
    </p:spTree>
    <p:extLst>
      <p:ext uri="{BB962C8B-B14F-4D97-AF65-F5344CB8AC3E}">
        <p14:creationId xmlns:p14="http://schemas.microsoft.com/office/powerpoint/2010/main" val="37815423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79FBB-9D87-4881-8AD8-DE7107181C89}"/>
              </a:ext>
            </a:extLst>
          </p:cNvPr>
          <p:cNvSpPr>
            <a:spLocks noGrp="1"/>
          </p:cNvSpPr>
          <p:nvPr>
            <p:ph type="title"/>
          </p:nvPr>
        </p:nvSpPr>
        <p:spPr/>
        <p:txBody>
          <a:bodyPr/>
          <a:lstStyle/>
          <a:p>
            <a:r>
              <a:rPr lang="en-US" dirty="0"/>
              <a:t>What is Docker?</a:t>
            </a:r>
          </a:p>
        </p:txBody>
      </p:sp>
      <p:sp>
        <p:nvSpPr>
          <p:cNvPr id="3" name="Content Placeholder 2">
            <a:extLst>
              <a:ext uri="{FF2B5EF4-FFF2-40B4-BE49-F238E27FC236}">
                <a16:creationId xmlns:a16="http://schemas.microsoft.com/office/drawing/2014/main" id="{FE34D789-A701-4343-A323-789FA8ED6646}"/>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Built around the concept of images &amp; containers</a:t>
            </a:r>
          </a:p>
          <a:p>
            <a:pPr marL="514350" indent="-285750">
              <a:buFont typeface="Arial" panose="020B0604020202020204" pitchFamily="34" charset="0"/>
              <a:buChar char="•"/>
            </a:pPr>
            <a:r>
              <a:rPr lang="en-US" dirty="0">
                <a:solidFill>
                  <a:schemeClr val="tx1">
                    <a:lumMod val="50000"/>
                  </a:schemeClr>
                </a:solidFill>
              </a:rPr>
              <a:t>Also, supports composition of a set of containers to be deployed together</a:t>
            </a:r>
          </a:p>
          <a:p>
            <a:pPr marL="514350" indent="-285750">
              <a:buFont typeface="Arial" panose="020B0604020202020204" pitchFamily="34" charset="0"/>
              <a:buChar char="•"/>
            </a:pPr>
            <a:r>
              <a:rPr lang="en-US" dirty="0">
                <a:solidFill>
                  <a:schemeClr val="tx1">
                    <a:lumMod val="50000"/>
                  </a:schemeClr>
                </a:solidFill>
              </a:rPr>
              <a:t>For example, application code + network components + database components</a:t>
            </a:r>
          </a:p>
          <a:p>
            <a:pPr marL="285750" indent="-285750">
              <a:buFont typeface="Arial" panose="020B0604020202020204" pitchFamily="34" charset="0"/>
              <a:buChar char="•"/>
            </a:pPr>
            <a:endParaRPr lang="en-US" dirty="0">
              <a:solidFill>
                <a:schemeClr val="tx1">
                  <a:lumMod val="50000"/>
                </a:schemeClr>
              </a:solidFill>
            </a:endParaRPr>
          </a:p>
        </p:txBody>
      </p:sp>
      <p:sp>
        <p:nvSpPr>
          <p:cNvPr id="5" name="Slide Number Placeholder 3">
            <a:extLst>
              <a:ext uri="{FF2B5EF4-FFF2-40B4-BE49-F238E27FC236}">
                <a16:creationId xmlns:a16="http://schemas.microsoft.com/office/drawing/2014/main" id="{79723F04-A4A2-433F-8928-FC6789A7CB0D}"/>
              </a:ext>
            </a:extLst>
          </p:cNvPr>
          <p:cNvSpPr>
            <a:spLocks noGrp="1"/>
          </p:cNvSpPr>
          <p:nvPr>
            <p:ph type="sldNum" idx="12"/>
          </p:nvPr>
        </p:nvSpPr>
        <p:spPr/>
        <p:txBody>
          <a:bodyPr/>
          <a:lstStyle/>
          <a:p>
            <a:fld id="{00000000-1234-1234-1234-123412341234}" type="slidenum">
              <a:rPr lang="en-US" smtClean="0"/>
              <a:pPr/>
              <a:t>35</a:t>
            </a:fld>
            <a:endParaRPr lang="en-US" dirty="0"/>
          </a:p>
        </p:txBody>
      </p:sp>
    </p:spTree>
    <p:extLst>
      <p:ext uri="{BB962C8B-B14F-4D97-AF65-F5344CB8AC3E}">
        <p14:creationId xmlns:p14="http://schemas.microsoft.com/office/powerpoint/2010/main" val="9285856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79FBB-9D87-4881-8AD8-DE7107181C89}"/>
              </a:ext>
            </a:extLst>
          </p:cNvPr>
          <p:cNvSpPr>
            <a:spLocks noGrp="1"/>
          </p:cNvSpPr>
          <p:nvPr>
            <p:ph type="title"/>
          </p:nvPr>
        </p:nvSpPr>
        <p:spPr/>
        <p:txBody>
          <a:bodyPr/>
          <a:lstStyle/>
          <a:p>
            <a:r>
              <a:rPr lang="en-US" dirty="0"/>
              <a:t>What is Docker?</a:t>
            </a:r>
          </a:p>
        </p:txBody>
      </p:sp>
      <p:sp>
        <p:nvSpPr>
          <p:cNvPr id="3" name="Content Placeholder 2">
            <a:extLst>
              <a:ext uri="{FF2B5EF4-FFF2-40B4-BE49-F238E27FC236}">
                <a16:creationId xmlns:a16="http://schemas.microsoft.com/office/drawing/2014/main" id="{FE34D789-A701-4343-A323-789FA8ED6646}"/>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Utilizes principles of “immutable infrastructure”</a:t>
            </a:r>
          </a:p>
          <a:p>
            <a:pPr marL="514350" indent="-285750">
              <a:buFont typeface="Arial" panose="020B0604020202020204" pitchFamily="34" charset="0"/>
              <a:buChar char="•"/>
            </a:pPr>
            <a:r>
              <a:rPr lang="en-US" dirty="0">
                <a:solidFill>
                  <a:schemeClr val="tx1">
                    <a:lumMod val="50000"/>
                  </a:schemeClr>
                </a:solidFill>
              </a:rPr>
              <a:t>Complete application environments torn down and recreated as needed</a:t>
            </a:r>
          </a:p>
          <a:p>
            <a:pPr marL="514350" indent="-285750">
              <a:buFont typeface="Arial" panose="020B0604020202020204" pitchFamily="34" charset="0"/>
              <a:buChar char="•"/>
            </a:pPr>
            <a:r>
              <a:rPr lang="en-US" dirty="0">
                <a:solidFill>
                  <a:schemeClr val="tx1">
                    <a:lumMod val="50000"/>
                  </a:schemeClr>
                </a:solidFill>
              </a:rPr>
              <a:t>Helps to minimize infrastructure “drift” and environment inconsistencies</a:t>
            </a:r>
          </a:p>
          <a:p>
            <a:pPr marL="285750" indent="-285750">
              <a:buFont typeface="Arial" panose="020B0604020202020204" pitchFamily="34" charset="0"/>
              <a:buChar char="•"/>
            </a:pPr>
            <a:endParaRPr lang="en-US" dirty="0">
              <a:solidFill>
                <a:schemeClr val="tx1">
                  <a:lumMod val="50000"/>
                </a:schemeClr>
              </a:solidFill>
            </a:endParaRPr>
          </a:p>
          <a:p>
            <a:pPr marL="285750" indent="-285750">
              <a:buFont typeface="Arial" panose="020B0604020202020204" pitchFamily="34" charset="0"/>
              <a:buChar char="•"/>
            </a:pPr>
            <a:endParaRPr lang="en-US" dirty="0">
              <a:solidFill>
                <a:schemeClr val="tx1">
                  <a:lumMod val="50000"/>
                </a:schemeClr>
              </a:solidFill>
            </a:endParaRPr>
          </a:p>
        </p:txBody>
      </p:sp>
      <p:sp>
        <p:nvSpPr>
          <p:cNvPr id="5" name="Slide Number Placeholder 3">
            <a:extLst>
              <a:ext uri="{FF2B5EF4-FFF2-40B4-BE49-F238E27FC236}">
                <a16:creationId xmlns:a16="http://schemas.microsoft.com/office/drawing/2014/main" id="{AFEF0C47-756B-4D85-8D87-A45F2B8F333F}"/>
              </a:ext>
            </a:extLst>
          </p:cNvPr>
          <p:cNvSpPr>
            <a:spLocks noGrp="1"/>
          </p:cNvSpPr>
          <p:nvPr>
            <p:ph type="sldNum" idx="12"/>
          </p:nvPr>
        </p:nvSpPr>
        <p:spPr/>
        <p:txBody>
          <a:bodyPr/>
          <a:lstStyle/>
          <a:p>
            <a:fld id="{00000000-1234-1234-1234-123412341234}" type="slidenum">
              <a:rPr lang="en-US" smtClean="0"/>
              <a:pPr/>
              <a:t>36</a:t>
            </a:fld>
            <a:endParaRPr lang="en-US" dirty="0"/>
          </a:p>
        </p:txBody>
      </p:sp>
    </p:spTree>
    <p:extLst>
      <p:ext uri="{BB962C8B-B14F-4D97-AF65-F5344CB8AC3E}">
        <p14:creationId xmlns:p14="http://schemas.microsoft.com/office/powerpoint/2010/main" val="29111920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009D3-4B48-0C47-B260-0CECBEB666AE}"/>
              </a:ext>
            </a:extLst>
          </p:cNvPr>
          <p:cNvSpPr>
            <a:spLocks noGrp="1"/>
          </p:cNvSpPr>
          <p:nvPr>
            <p:ph type="title"/>
          </p:nvPr>
        </p:nvSpPr>
        <p:spPr/>
        <p:txBody>
          <a:bodyPr/>
          <a:lstStyle/>
          <a:p>
            <a:r>
              <a:rPr lang="en-US"/>
              <a:t>The </a:t>
            </a:r>
            <a:r>
              <a:rPr lang="en-US" err="1"/>
              <a:t>Dockerfile</a:t>
            </a:r>
            <a:endParaRPr lang="en-US"/>
          </a:p>
        </p:txBody>
      </p:sp>
      <p:sp>
        <p:nvSpPr>
          <p:cNvPr id="3" name="Text Placeholder 2">
            <a:extLst>
              <a:ext uri="{FF2B5EF4-FFF2-40B4-BE49-F238E27FC236}">
                <a16:creationId xmlns:a16="http://schemas.microsoft.com/office/drawing/2014/main" id="{02B39B3D-2256-C943-AC6B-56B97DC56A73}"/>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Tells Docker what to do in creating an image for your application</a:t>
            </a:r>
          </a:p>
          <a:p>
            <a:pPr marL="514350" indent="-285750">
              <a:buFont typeface="Arial" panose="020B0604020202020204" pitchFamily="34" charset="0"/>
              <a:buChar char="•"/>
            </a:pPr>
            <a:r>
              <a:rPr lang="en-US" dirty="0">
                <a:solidFill>
                  <a:schemeClr val="tx1">
                    <a:lumMod val="50000"/>
                  </a:schemeClr>
                </a:solidFill>
              </a:rPr>
              <a:t>The commands are all things you could do from the CLI</a:t>
            </a:r>
          </a:p>
          <a:p>
            <a:pPr marL="514350" indent="-285750">
              <a:buFont typeface="Arial" panose="020B0604020202020204" pitchFamily="34" charset="0"/>
              <a:buChar char="•"/>
            </a:pPr>
            <a:r>
              <a:rPr lang="en-US" dirty="0">
                <a:solidFill>
                  <a:schemeClr val="tx1">
                    <a:lumMod val="50000"/>
                  </a:schemeClr>
                </a:solidFill>
              </a:rPr>
              <a:t>Used by the docker “build” command</a:t>
            </a:r>
          </a:p>
          <a:p>
            <a:pPr marL="514350" indent="-285750">
              <a:buFont typeface="Arial" panose="020B0604020202020204" pitchFamily="34" charset="0"/>
              <a:buChar char="•"/>
            </a:pPr>
            <a:r>
              <a:rPr lang="en-US" dirty="0">
                <a:solidFill>
                  <a:schemeClr val="tx1">
                    <a:lumMod val="50000"/>
                  </a:schemeClr>
                </a:solidFill>
              </a:rPr>
              <a:t>Docker build uses this file and a “context” – a set of files at a specified location – to make your image</a:t>
            </a:r>
          </a:p>
        </p:txBody>
      </p:sp>
      <p:sp>
        <p:nvSpPr>
          <p:cNvPr id="4" name="Slide Number Placeholder 3">
            <a:extLst>
              <a:ext uri="{FF2B5EF4-FFF2-40B4-BE49-F238E27FC236}">
                <a16:creationId xmlns:a16="http://schemas.microsoft.com/office/drawing/2014/main" id="{4D5F6492-A536-A44B-90F0-5D6FA988F6CA}"/>
              </a:ext>
            </a:extLst>
          </p:cNvPr>
          <p:cNvSpPr>
            <a:spLocks noGrp="1"/>
          </p:cNvSpPr>
          <p:nvPr>
            <p:ph type="sldNum" idx="12"/>
          </p:nvPr>
        </p:nvSpPr>
        <p:spPr/>
        <p:txBody>
          <a:bodyPr/>
          <a:lstStyle/>
          <a:p>
            <a:fld id="{00000000-1234-1234-1234-123412341234}" type="slidenum">
              <a:rPr lang="en-US" smtClean="0"/>
              <a:pPr/>
              <a:t>37</a:t>
            </a:fld>
            <a:endParaRPr lang="en-US"/>
          </a:p>
        </p:txBody>
      </p:sp>
    </p:spTree>
    <p:extLst>
      <p:ext uri="{BB962C8B-B14F-4D97-AF65-F5344CB8AC3E}">
        <p14:creationId xmlns:p14="http://schemas.microsoft.com/office/powerpoint/2010/main" val="23888537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F70B77E-088C-47DF-9FB2-212C16F3C17A}"/>
              </a:ext>
            </a:extLst>
          </p:cNvPr>
          <p:cNvPicPr>
            <a:picLocks noChangeAspect="1"/>
          </p:cNvPicPr>
          <p:nvPr/>
        </p:nvPicPr>
        <p:blipFill>
          <a:blip r:embed="rId2"/>
          <a:stretch>
            <a:fillRect/>
          </a:stretch>
        </p:blipFill>
        <p:spPr>
          <a:xfrm>
            <a:off x="2828711" y="2338280"/>
            <a:ext cx="3486578" cy="2432628"/>
          </a:xfrm>
          <a:prstGeom prst="rect">
            <a:avLst/>
          </a:prstGeom>
        </p:spPr>
      </p:pic>
      <p:sp>
        <p:nvSpPr>
          <p:cNvPr id="2" name="Title 1">
            <a:extLst>
              <a:ext uri="{FF2B5EF4-FFF2-40B4-BE49-F238E27FC236}">
                <a16:creationId xmlns:a16="http://schemas.microsoft.com/office/drawing/2014/main" id="{6E179FBB-9D87-4881-8AD8-DE7107181C89}"/>
              </a:ext>
            </a:extLst>
          </p:cNvPr>
          <p:cNvSpPr>
            <a:spLocks noGrp="1"/>
          </p:cNvSpPr>
          <p:nvPr>
            <p:ph type="title"/>
          </p:nvPr>
        </p:nvSpPr>
        <p:spPr/>
        <p:txBody>
          <a:bodyPr/>
          <a:lstStyle/>
          <a:p>
            <a:r>
              <a:rPr lang="en-US" dirty="0" err="1"/>
              <a:t>Dockerfile</a:t>
            </a:r>
            <a:r>
              <a:rPr lang="en-US" dirty="0"/>
              <a:t> example</a:t>
            </a:r>
          </a:p>
        </p:txBody>
      </p:sp>
      <p:sp>
        <p:nvSpPr>
          <p:cNvPr id="9" name="Content Placeholder 2">
            <a:extLst>
              <a:ext uri="{FF2B5EF4-FFF2-40B4-BE49-F238E27FC236}">
                <a16:creationId xmlns:a16="http://schemas.microsoft.com/office/drawing/2014/main" id="{1F2D1426-6D81-4665-B102-112EFCE13964}"/>
              </a:ext>
            </a:extLst>
          </p:cNvPr>
          <p:cNvSpPr>
            <a:spLocks noGrp="1"/>
          </p:cNvSpPr>
          <p:nvPr>
            <p:ph type="subTitle" idx="1"/>
          </p:nvPr>
        </p:nvSpPr>
        <p:spPr>
          <a:xfrm>
            <a:off x="613700" y="1256125"/>
            <a:ext cx="7625100" cy="3173100"/>
          </a:xfrm>
        </p:spPr>
        <p:txBody>
          <a:bodyPr/>
          <a:lstStyle/>
          <a:p>
            <a:r>
              <a:rPr lang="en-US" dirty="0"/>
              <a:t>The following creates an image for building/running Java app in container</a:t>
            </a:r>
          </a:p>
          <a:p>
            <a:r>
              <a:rPr lang="en-US" dirty="0"/>
              <a:t>See </a:t>
            </a:r>
            <a:r>
              <a:rPr lang="en-US" dirty="0">
                <a:hlinkClick r:id="rId3"/>
              </a:rPr>
              <a:t>https://github.com/KernelGamut32/dockerlab-repo-sample</a:t>
            </a:r>
            <a:r>
              <a:rPr lang="en-US" dirty="0"/>
              <a:t> for sample</a:t>
            </a:r>
          </a:p>
        </p:txBody>
      </p:sp>
      <p:sp>
        <p:nvSpPr>
          <p:cNvPr id="6" name="Slide Number Placeholder 3">
            <a:extLst>
              <a:ext uri="{FF2B5EF4-FFF2-40B4-BE49-F238E27FC236}">
                <a16:creationId xmlns:a16="http://schemas.microsoft.com/office/drawing/2014/main" id="{CFE8C303-74FE-4886-A649-2C1227CC67EC}"/>
              </a:ext>
            </a:extLst>
          </p:cNvPr>
          <p:cNvSpPr>
            <a:spLocks noGrp="1"/>
          </p:cNvSpPr>
          <p:nvPr>
            <p:ph type="sldNum" idx="12"/>
          </p:nvPr>
        </p:nvSpPr>
        <p:spPr/>
        <p:txBody>
          <a:bodyPr/>
          <a:lstStyle/>
          <a:p>
            <a:fld id="{00000000-1234-1234-1234-123412341234}" type="slidenum">
              <a:rPr lang="en-US" smtClean="0"/>
              <a:pPr/>
              <a:t>38</a:t>
            </a:fld>
            <a:endParaRPr lang="en-US" dirty="0"/>
          </a:p>
        </p:txBody>
      </p:sp>
    </p:spTree>
    <p:extLst>
      <p:ext uri="{BB962C8B-B14F-4D97-AF65-F5344CB8AC3E}">
        <p14:creationId xmlns:p14="http://schemas.microsoft.com/office/powerpoint/2010/main" val="20767516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79FBB-9D87-4881-8AD8-DE7107181C89}"/>
              </a:ext>
            </a:extLst>
          </p:cNvPr>
          <p:cNvSpPr>
            <a:spLocks noGrp="1"/>
          </p:cNvSpPr>
          <p:nvPr>
            <p:ph type="title"/>
          </p:nvPr>
        </p:nvSpPr>
        <p:spPr/>
        <p:txBody>
          <a:bodyPr/>
          <a:lstStyle/>
          <a:p>
            <a:r>
              <a:rPr lang="en-US" dirty="0"/>
              <a:t>Docker Images</a:t>
            </a:r>
          </a:p>
        </p:txBody>
      </p:sp>
      <p:sp>
        <p:nvSpPr>
          <p:cNvPr id="3" name="Content Placeholder 2">
            <a:extLst>
              <a:ext uri="{FF2B5EF4-FFF2-40B4-BE49-F238E27FC236}">
                <a16:creationId xmlns:a16="http://schemas.microsoft.com/office/drawing/2014/main" id="{FE34D789-A701-4343-A323-789FA8ED6646}"/>
              </a:ext>
            </a:extLst>
          </p:cNvPr>
          <p:cNvSpPr>
            <a:spLocks noGrp="1"/>
          </p:cNvSpPr>
          <p:nvPr>
            <p:ph type="subTitle" idx="1"/>
          </p:nvPr>
        </p:nvSpPr>
        <p:spPr>
          <a:xfrm>
            <a:off x="613700" y="1249784"/>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Represent templates defining an application environment</a:t>
            </a:r>
          </a:p>
          <a:p>
            <a:pPr marL="514350" indent="-285750">
              <a:buFont typeface="Arial" panose="020B0604020202020204" pitchFamily="34" charset="0"/>
              <a:buChar char="•"/>
            </a:pPr>
            <a:r>
              <a:rPr lang="en-US" dirty="0">
                <a:solidFill>
                  <a:schemeClr val="tx1">
                    <a:lumMod val="50000"/>
                  </a:schemeClr>
                </a:solidFill>
              </a:rPr>
              <a:t>New instances of the application can be created from the image</a:t>
            </a:r>
          </a:p>
          <a:p>
            <a:pPr marL="514350" indent="-285750">
              <a:buFont typeface="Arial" panose="020B0604020202020204" pitchFamily="34" charset="0"/>
              <a:buChar char="•"/>
            </a:pPr>
            <a:r>
              <a:rPr lang="en-US" dirty="0">
                <a:solidFill>
                  <a:schemeClr val="tx1">
                    <a:lumMod val="50000"/>
                  </a:schemeClr>
                </a:solidFill>
              </a:rPr>
              <a:t>These instances are called containers</a:t>
            </a:r>
          </a:p>
          <a:p>
            <a:pPr marL="285750" indent="-285750">
              <a:buFont typeface="Arial" panose="020B0604020202020204" pitchFamily="34" charset="0"/>
              <a:buChar char="•"/>
            </a:pPr>
            <a:endParaRPr lang="en-US" dirty="0">
              <a:solidFill>
                <a:schemeClr val="tx1">
                  <a:lumMod val="50000"/>
                </a:schemeClr>
              </a:solidFill>
            </a:endParaRPr>
          </a:p>
        </p:txBody>
      </p:sp>
      <p:sp>
        <p:nvSpPr>
          <p:cNvPr id="5" name="Slide Number Placeholder 3">
            <a:extLst>
              <a:ext uri="{FF2B5EF4-FFF2-40B4-BE49-F238E27FC236}">
                <a16:creationId xmlns:a16="http://schemas.microsoft.com/office/drawing/2014/main" id="{261B2A4A-5969-4793-BF0B-3584D1EB7045}"/>
              </a:ext>
            </a:extLst>
          </p:cNvPr>
          <p:cNvSpPr>
            <a:spLocks noGrp="1"/>
          </p:cNvSpPr>
          <p:nvPr>
            <p:ph type="sldNum" idx="12"/>
          </p:nvPr>
        </p:nvSpPr>
        <p:spPr/>
        <p:txBody>
          <a:bodyPr/>
          <a:lstStyle/>
          <a:p>
            <a:fld id="{00000000-1234-1234-1234-123412341234}" type="slidenum">
              <a:rPr lang="en-US" smtClean="0"/>
              <a:pPr/>
              <a:t>39</a:t>
            </a:fld>
            <a:endParaRPr lang="en-US" dirty="0"/>
          </a:p>
        </p:txBody>
      </p:sp>
    </p:spTree>
    <p:extLst>
      <p:ext uri="{BB962C8B-B14F-4D97-AF65-F5344CB8AC3E}">
        <p14:creationId xmlns:p14="http://schemas.microsoft.com/office/powerpoint/2010/main" val="3272376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7"/>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We teach over 400 technology topics</a:t>
            </a:r>
            <a:endParaRPr>
              <a:solidFill>
                <a:schemeClr val="dk1"/>
              </a:solidFill>
            </a:endParaRPr>
          </a:p>
        </p:txBody>
      </p:sp>
      <p:grpSp>
        <p:nvGrpSpPr>
          <p:cNvPr id="302" name="Google Shape;302;p47"/>
          <p:cNvGrpSpPr/>
          <p:nvPr/>
        </p:nvGrpSpPr>
        <p:grpSpPr>
          <a:xfrm>
            <a:off x="350200" y="3606154"/>
            <a:ext cx="8321882" cy="492162"/>
            <a:chOff x="350200" y="3529244"/>
            <a:chExt cx="8321882" cy="492162"/>
          </a:xfrm>
        </p:grpSpPr>
        <p:pic>
          <p:nvPicPr>
            <p:cNvPr id="303" name="Google Shape;303;p47"/>
            <p:cNvPicPr preferRelativeResize="0"/>
            <p:nvPr/>
          </p:nvPicPr>
          <p:blipFill>
            <a:blip r:embed="rId3">
              <a:alphaModFix/>
            </a:blip>
            <a:stretch>
              <a:fillRect/>
            </a:stretch>
          </p:blipFill>
          <p:spPr>
            <a:xfrm>
              <a:off x="350200" y="3546725"/>
              <a:ext cx="870347" cy="457200"/>
            </a:xfrm>
            <a:prstGeom prst="rect">
              <a:avLst/>
            </a:prstGeom>
            <a:noFill/>
            <a:ln>
              <a:noFill/>
            </a:ln>
          </p:spPr>
        </p:pic>
        <p:pic>
          <p:nvPicPr>
            <p:cNvPr id="304" name="Google Shape;304;p47"/>
            <p:cNvPicPr preferRelativeResize="0"/>
            <p:nvPr/>
          </p:nvPicPr>
          <p:blipFill>
            <a:blip r:embed="rId4">
              <a:alphaModFix/>
            </a:blip>
            <a:stretch>
              <a:fillRect/>
            </a:stretch>
          </p:blipFill>
          <p:spPr>
            <a:xfrm>
              <a:off x="1813870" y="3583804"/>
              <a:ext cx="392949" cy="383041"/>
            </a:xfrm>
            <a:prstGeom prst="rect">
              <a:avLst/>
            </a:prstGeom>
            <a:noFill/>
            <a:ln>
              <a:noFill/>
            </a:ln>
          </p:spPr>
        </p:pic>
        <p:pic>
          <p:nvPicPr>
            <p:cNvPr id="305" name="Google Shape;305;p47"/>
            <p:cNvPicPr preferRelativeResize="0"/>
            <p:nvPr/>
          </p:nvPicPr>
          <p:blipFill>
            <a:blip r:embed="rId5">
              <a:alphaModFix/>
            </a:blip>
            <a:stretch>
              <a:fillRect/>
            </a:stretch>
          </p:blipFill>
          <p:spPr>
            <a:xfrm>
              <a:off x="2800144" y="3546725"/>
              <a:ext cx="834293" cy="457200"/>
            </a:xfrm>
            <a:prstGeom prst="rect">
              <a:avLst/>
            </a:prstGeom>
            <a:noFill/>
            <a:ln>
              <a:noFill/>
            </a:ln>
          </p:spPr>
        </p:pic>
        <p:pic>
          <p:nvPicPr>
            <p:cNvPr id="306" name="Google Shape;306;p47"/>
            <p:cNvPicPr preferRelativeResize="0"/>
            <p:nvPr/>
          </p:nvPicPr>
          <p:blipFill rotWithShape="1">
            <a:blip r:embed="rId6">
              <a:alphaModFix/>
            </a:blip>
            <a:srcRect l="13234" t="13382" r="13527" b="34485"/>
            <a:stretch/>
          </p:blipFill>
          <p:spPr>
            <a:xfrm>
              <a:off x="4227760" y="3529244"/>
              <a:ext cx="685800" cy="492162"/>
            </a:xfrm>
            <a:prstGeom prst="rect">
              <a:avLst/>
            </a:prstGeom>
            <a:noFill/>
            <a:ln>
              <a:noFill/>
            </a:ln>
          </p:spPr>
        </p:pic>
        <p:pic>
          <p:nvPicPr>
            <p:cNvPr id="307" name="Google Shape;307;p47"/>
            <p:cNvPicPr preferRelativeResize="0"/>
            <p:nvPr/>
          </p:nvPicPr>
          <p:blipFill>
            <a:blip r:embed="rId7">
              <a:alphaModFix/>
            </a:blip>
            <a:stretch>
              <a:fillRect/>
            </a:stretch>
          </p:blipFill>
          <p:spPr>
            <a:xfrm>
              <a:off x="5506884" y="3592445"/>
              <a:ext cx="598104" cy="365760"/>
            </a:xfrm>
            <a:prstGeom prst="rect">
              <a:avLst/>
            </a:prstGeom>
            <a:noFill/>
            <a:ln>
              <a:noFill/>
            </a:ln>
          </p:spPr>
        </p:pic>
        <p:pic>
          <p:nvPicPr>
            <p:cNvPr id="308" name="Google Shape;308;p47"/>
            <p:cNvPicPr preferRelativeResize="0"/>
            <p:nvPr/>
          </p:nvPicPr>
          <p:blipFill>
            <a:blip r:embed="rId8">
              <a:alphaModFix/>
            </a:blip>
            <a:stretch>
              <a:fillRect/>
            </a:stretch>
          </p:blipFill>
          <p:spPr>
            <a:xfrm>
              <a:off x="6698312" y="3638165"/>
              <a:ext cx="630937" cy="274319"/>
            </a:xfrm>
            <a:prstGeom prst="rect">
              <a:avLst/>
            </a:prstGeom>
            <a:noFill/>
            <a:ln>
              <a:noFill/>
            </a:ln>
          </p:spPr>
        </p:pic>
        <p:pic>
          <p:nvPicPr>
            <p:cNvPr id="309" name="Google Shape;309;p47"/>
            <p:cNvPicPr preferRelativeResize="0"/>
            <p:nvPr/>
          </p:nvPicPr>
          <p:blipFill>
            <a:blip r:embed="rId9">
              <a:alphaModFix/>
            </a:blip>
            <a:stretch>
              <a:fillRect/>
            </a:stretch>
          </p:blipFill>
          <p:spPr>
            <a:xfrm>
              <a:off x="7922573" y="3592445"/>
              <a:ext cx="749509" cy="365760"/>
            </a:xfrm>
            <a:prstGeom prst="rect">
              <a:avLst/>
            </a:prstGeom>
            <a:noFill/>
            <a:ln>
              <a:noFill/>
            </a:ln>
          </p:spPr>
        </p:pic>
      </p:grpSp>
      <p:grpSp>
        <p:nvGrpSpPr>
          <p:cNvPr id="310" name="Google Shape;310;p47"/>
          <p:cNvGrpSpPr/>
          <p:nvPr/>
        </p:nvGrpSpPr>
        <p:grpSpPr>
          <a:xfrm>
            <a:off x="586591" y="1357863"/>
            <a:ext cx="8160331" cy="461249"/>
            <a:chOff x="586591" y="1357863"/>
            <a:chExt cx="8160331" cy="461249"/>
          </a:xfrm>
        </p:grpSpPr>
        <p:pic>
          <p:nvPicPr>
            <p:cNvPr id="311" name="Google Shape;311;p47"/>
            <p:cNvPicPr preferRelativeResize="0"/>
            <p:nvPr/>
          </p:nvPicPr>
          <p:blipFill>
            <a:blip r:embed="rId10">
              <a:alphaModFix/>
            </a:blip>
            <a:stretch>
              <a:fillRect/>
            </a:stretch>
          </p:blipFill>
          <p:spPr>
            <a:xfrm>
              <a:off x="586591" y="1359888"/>
              <a:ext cx="397565" cy="457200"/>
            </a:xfrm>
            <a:prstGeom prst="rect">
              <a:avLst/>
            </a:prstGeom>
            <a:noFill/>
            <a:ln>
              <a:noFill/>
            </a:ln>
          </p:spPr>
        </p:pic>
        <p:pic>
          <p:nvPicPr>
            <p:cNvPr id="312" name="Google Shape;312;p47"/>
            <p:cNvPicPr preferRelativeResize="0"/>
            <p:nvPr/>
          </p:nvPicPr>
          <p:blipFill>
            <a:blip r:embed="rId11">
              <a:alphaModFix/>
            </a:blip>
            <a:stretch>
              <a:fillRect/>
            </a:stretch>
          </p:blipFill>
          <p:spPr>
            <a:xfrm>
              <a:off x="1440667" y="1359888"/>
              <a:ext cx="914399" cy="457200"/>
            </a:xfrm>
            <a:prstGeom prst="rect">
              <a:avLst/>
            </a:prstGeom>
            <a:noFill/>
            <a:ln>
              <a:noFill/>
            </a:ln>
          </p:spPr>
        </p:pic>
        <p:pic>
          <p:nvPicPr>
            <p:cNvPr id="313" name="Google Shape;313;p47"/>
            <p:cNvPicPr preferRelativeResize="0"/>
            <p:nvPr/>
          </p:nvPicPr>
          <p:blipFill>
            <a:blip r:embed="rId12">
              <a:alphaModFix/>
            </a:blip>
            <a:stretch>
              <a:fillRect/>
            </a:stretch>
          </p:blipFill>
          <p:spPr>
            <a:xfrm>
              <a:off x="2811578" y="1403431"/>
              <a:ext cx="914400" cy="370115"/>
            </a:xfrm>
            <a:prstGeom prst="rect">
              <a:avLst/>
            </a:prstGeom>
            <a:noFill/>
            <a:ln>
              <a:noFill/>
            </a:ln>
          </p:spPr>
        </p:pic>
        <p:pic>
          <p:nvPicPr>
            <p:cNvPr id="314" name="Google Shape;314;p47"/>
            <p:cNvPicPr preferRelativeResize="0"/>
            <p:nvPr/>
          </p:nvPicPr>
          <p:blipFill>
            <a:blip r:embed="rId13">
              <a:alphaModFix/>
            </a:blip>
            <a:stretch>
              <a:fillRect/>
            </a:stretch>
          </p:blipFill>
          <p:spPr>
            <a:xfrm>
              <a:off x="4182489" y="1357863"/>
              <a:ext cx="392950" cy="461249"/>
            </a:xfrm>
            <a:prstGeom prst="rect">
              <a:avLst/>
            </a:prstGeom>
            <a:noFill/>
            <a:ln>
              <a:noFill/>
            </a:ln>
          </p:spPr>
        </p:pic>
        <p:pic>
          <p:nvPicPr>
            <p:cNvPr id="315" name="Google Shape;315;p47"/>
            <p:cNvPicPr preferRelativeResize="0"/>
            <p:nvPr/>
          </p:nvPicPr>
          <p:blipFill>
            <a:blip r:embed="rId14">
              <a:alphaModFix/>
            </a:blip>
            <a:stretch>
              <a:fillRect/>
            </a:stretch>
          </p:blipFill>
          <p:spPr>
            <a:xfrm>
              <a:off x="5031951" y="1467064"/>
              <a:ext cx="914400" cy="242849"/>
            </a:xfrm>
            <a:prstGeom prst="rect">
              <a:avLst/>
            </a:prstGeom>
            <a:noFill/>
            <a:ln>
              <a:noFill/>
            </a:ln>
          </p:spPr>
        </p:pic>
        <p:pic>
          <p:nvPicPr>
            <p:cNvPr id="316" name="Google Shape;316;p47"/>
            <p:cNvPicPr preferRelativeResize="0"/>
            <p:nvPr/>
          </p:nvPicPr>
          <p:blipFill>
            <a:blip r:embed="rId15">
              <a:alphaModFix/>
            </a:blip>
            <a:stretch>
              <a:fillRect/>
            </a:stretch>
          </p:blipFill>
          <p:spPr>
            <a:xfrm>
              <a:off x="6402862" y="1359887"/>
              <a:ext cx="370332" cy="457202"/>
            </a:xfrm>
            <a:prstGeom prst="rect">
              <a:avLst/>
            </a:prstGeom>
            <a:noFill/>
            <a:ln>
              <a:noFill/>
            </a:ln>
          </p:spPr>
        </p:pic>
        <p:pic>
          <p:nvPicPr>
            <p:cNvPr id="317" name="Google Shape;317;p47"/>
            <p:cNvPicPr preferRelativeResize="0"/>
            <p:nvPr/>
          </p:nvPicPr>
          <p:blipFill>
            <a:blip r:embed="rId16">
              <a:alphaModFix/>
            </a:blip>
            <a:stretch>
              <a:fillRect/>
            </a:stretch>
          </p:blipFill>
          <p:spPr>
            <a:xfrm>
              <a:off x="7229705" y="1397480"/>
              <a:ext cx="731520" cy="382016"/>
            </a:xfrm>
            <a:prstGeom prst="rect">
              <a:avLst/>
            </a:prstGeom>
            <a:noFill/>
            <a:ln>
              <a:noFill/>
            </a:ln>
          </p:spPr>
        </p:pic>
        <p:pic>
          <p:nvPicPr>
            <p:cNvPr id="318" name="Google Shape;318;p47"/>
            <p:cNvPicPr preferRelativeResize="0"/>
            <p:nvPr/>
          </p:nvPicPr>
          <p:blipFill>
            <a:blip r:embed="rId17">
              <a:alphaModFix/>
            </a:blip>
            <a:stretch>
              <a:fillRect/>
            </a:stretch>
          </p:blipFill>
          <p:spPr>
            <a:xfrm>
              <a:off x="8417737" y="1423895"/>
              <a:ext cx="329185" cy="329185"/>
            </a:xfrm>
            <a:prstGeom prst="rect">
              <a:avLst/>
            </a:prstGeom>
            <a:noFill/>
            <a:ln>
              <a:noFill/>
            </a:ln>
          </p:spPr>
        </p:pic>
      </p:grpSp>
      <p:grpSp>
        <p:nvGrpSpPr>
          <p:cNvPr id="319" name="Google Shape;319;p47"/>
          <p:cNvGrpSpPr/>
          <p:nvPr/>
        </p:nvGrpSpPr>
        <p:grpSpPr>
          <a:xfrm>
            <a:off x="556773" y="2046712"/>
            <a:ext cx="8190148" cy="514761"/>
            <a:chOff x="556773" y="2048915"/>
            <a:chExt cx="8190148" cy="514761"/>
          </a:xfrm>
        </p:grpSpPr>
        <p:pic>
          <p:nvPicPr>
            <p:cNvPr id="320" name="Google Shape;320;p47"/>
            <p:cNvPicPr preferRelativeResize="0"/>
            <p:nvPr/>
          </p:nvPicPr>
          <p:blipFill>
            <a:blip r:embed="rId18">
              <a:alphaModFix/>
            </a:blip>
            <a:stretch>
              <a:fillRect/>
            </a:stretch>
          </p:blipFill>
          <p:spPr>
            <a:xfrm>
              <a:off x="556773" y="2168585"/>
              <a:ext cx="457200" cy="275421"/>
            </a:xfrm>
            <a:prstGeom prst="rect">
              <a:avLst/>
            </a:prstGeom>
            <a:noFill/>
            <a:ln>
              <a:noFill/>
            </a:ln>
          </p:spPr>
        </p:pic>
        <p:pic>
          <p:nvPicPr>
            <p:cNvPr id="321" name="Google Shape;321;p47"/>
            <p:cNvPicPr preferRelativeResize="0"/>
            <p:nvPr/>
          </p:nvPicPr>
          <p:blipFill>
            <a:blip r:embed="rId19">
              <a:alphaModFix/>
            </a:blip>
            <a:stretch>
              <a:fillRect/>
            </a:stretch>
          </p:blipFill>
          <p:spPr>
            <a:xfrm>
              <a:off x="1578186" y="2178280"/>
              <a:ext cx="914400" cy="256032"/>
            </a:xfrm>
            <a:prstGeom prst="rect">
              <a:avLst/>
            </a:prstGeom>
            <a:noFill/>
            <a:ln>
              <a:noFill/>
            </a:ln>
          </p:spPr>
        </p:pic>
        <p:pic>
          <p:nvPicPr>
            <p:cNvPr id="322" name="Google Shape;322;p47"/>
            <p:cNvPicPr preferRelativeResize="0"/>
            <p:nvPr/>
          </p:nvPicPr>
          <p:blipFill>
            <a:blip r:embed="rId20">
              <a:alphaModFix/>
            </a:blip>
            <a:stretch>
              <a:fillRect/>
            </a:stretch>
          </p:blipFill>
          <p:spPr>
            <a:xfrm>
              <a:off x="3056799" y="2048915"/>
              <a:ext cx="457200" cy="514761"/>
            </a:xfrm>
            <a:prstGeom prst="rect">
              <a:avLst/>
            </a:prstGeom>
            <a:noFill/>
            <a:ln>
              <a:noFill/>
            </a:ln>
          </p:spPr>
        </p:pic>
        <p:pic>
          <p:nvPicPr>
            <p:cNvPr id="323" name="Google Shape;323;p47"/>
            <p:cNvPicPr preferRelativeResize="0"/>
            <p:nvPr/>
          </p:nvPicPr>
          <p:blipFill>
            <a:blip r:embed="rId21">
              <a:alphaModFix/>
            </a:blip>
            <a:stretch>
              <a:fillRect/>
            </a:stretch>
          </p:blipFill>
          <p:spPr>
            <a:xfrm>
              <a:off x="4078212" y="2077696"/>
              <a:ext cx="682547" cy="457200"/>
            </a:xfrm>
            <a:prstGeom prst="rect">
              <a:avLst/>
            </a:prstGeom>
            <a:noFill/>
            <a:ln>
              <a:noFill/>
            </a:ln>
          </p:spPr>
        </p:pic>
        <p:pic>
          <p:nvPicPr>
            <p:cNvPr id="324" name="Google Shape;324;p47"/>
            <p:cNvPicPr preferRelativeResize="0"/>
            <p:nvPr/>
          </p:nvPicPr>
          <p:blipFill>
            <a:blip r:embed="rId22">
              <a:alphaModFix/>
            </a:blip>
            <a:stretch>
              <a:fillRect/>
            </a:stretch>
          </p:blipFill>
          <p:spPr>
            <a:xfrm>
              <a:off x="5324972" y="2061150"/>
              <a:ext cx="457202" cy="490291"/>
            </a:xfrm>
            <a:prstGeom prst="rect">
              <a:avLst/>
            </a:prstGeom>
            <a:noFill/>
            <a:ln>
              <a:noFill/>
            </a:ln>
          </p:spPr>
        </p:pic>
        <p:pic>
          <p:nvPicPr>
            <p:cNvPr id="325" name="Google Shape;325;p47"/>
            <p:cNvPicPr preferRelativeResize="0"/>
            <p:nvPr/>
          </p:nvPicPr>
          <p:blipFill>
            <a:blip r:embed="rId23">
              <a:alphaModFix/>
            </a:blip>
            <a:stretch>
              <a:fillRect/>
            </a:stretch>
          </p:blipFill>
          <p:spPr>
            <a:xfrm>
              <a:off x="6346387" y="2101470"/>
              <a:ext cx="365760" cy="409652"/>
            </a:xfrm>
            <a:prstGeom prst="rect">
              <a:avLst/>
            </a:prstGeom>
            <a:noFill/>
            <a:ln>
              <a:noFill/>
            </a:ln>
          </p:spPr>
        </p:pic>
        <p:pic>
          <p:nvPicPr>
            <p:cNvPr id="326" name="Google Shape;326;p47"/>
            <p:cNvPicPr preferRelativeResize="0"/>
            <p:nvPr/>
          </p:nvPicPr>
          <p:blipFill>
            <a:blip r:embed="rId24">
              <a:alphaModFix/>
            </a:blip>
            <a:stretch>
              <a:fillRect/>
            </a:stretch>
          </p:blipFill>
          <p:spPr>
            <a:xfrm>
              <a:off x="7276360" y="2077696"/>
              <a:ext cx="577165" cy="457200"/>
            </a:xfrm>
            <a:prstGeom prst="rect">
              <a:avLst/>
            </a:prstGeom>
            <a:noFill/>
            <a:ln>
              <a:noFill/>
            </a:ln>
          </p:spPr>
        </p:pic>
        <p:pic>
          <p:nvPicPr>
            <p:cNvPr id="327" name="Google Shape;327;p47"/>
            <p:cNvPicPr preferRelativeResize="0"/>
            <p:nvPr/>
          </p:nvPicPr>
          <p:blipFill rotWithShape="1">
            <a:blip r:embed="rId25">
              <a:alphaModFix/>
            </a:blip>
            <a:srcRect l="12724" t="18600" r="17242" b="17391"/>
            <a:stretch/>
          </p:blipFill>
          <p:spPr>
            <a:xfrm>
              <a:off x="8417738" y="2109501"/>
              <a:ext cx="329184" cy="393590"/>
            </a:xfrm>
            <a:prstGeom prst="rect">
              <a:avLst/>
            </a:prstGeom>
            <a:noFill/>
            <a:ln>
              <a:noFill/>
            </a:ln>
          </p:spPr>
        </p:pic>
      </p:grpSp>
      <p:grpSp>
        <p:nvGrpSpPr>
          <p:cNvPr id="328" name="Google Shape;328;p47"/>
          <p:cNvGrpSpPr/>
          <p:nvPr/>
        </p:nvGrpSpPr>
        <p:grpSpPr>
          <a:xfrm>
            <a:off x="556774" y="2789071"/>
            <a:ext cx="8224342" cy="665684"/>
            <a:chOff x="556774" y="2749417"/>
            <a:chExt cx="8224342" cy="665684"/>
          </a:xfrm>
        </p:grpSpPr>
        <p:pic>
          <p:nvPicPr>
            <p:cNvPr id="329" name="Google Shape;329;p47"/>
            <p:cNvPicPr preferRelativeResize="0"/>
            <p:nvPr/>
          </p:nvPicPr>
          <p:blipFill>
            <a:blip r:embed="rId26">
              <a:alphaModFix/>
            </a:blip>
            <a:stretch>
              <a:fillRect/>
            </a:stretch>
          </p:blipFill>
          <p:spPr>
            <a:xfrm>
              <a:off x="556774" y="2834520"/>
              <a:ext cx="457199" cy="495478"/>
            </a:xfrm>
            <a:prstGeom prst="rect">
              <a:avLst/>
            </a:prstGeom>
            <a:noFill/>
            <a:ln>
              <a:noFill/>
            </a:ln>
          </p:spPr>
        </p:pic>
        <p:pic>
          <p:nvPicPr>
            <p:cNvPr id="330" name="Google Shape;330;p47"/>
            <p:cNvPicPr preferRelativeResize="0"/>
            <p:nvPr/>
          </p:nvPicPr>
          <p:blipFill>
            <a:blip r:embed="rId27">
              <a:alphaModFix/>
            </a:blip>
            <a:stretch>
              <a:fillRect/>
            </a:stretch>
          </p:blipFill>
          <p:spPr>
            <a:xfrm>
              <a:off x="1550263" y="2945099"/>
              <a:ext cx="713232" cy="274320"/>
            </a:xfrm>
            <a:prstGeom prst="rect">
              <a:avLst/>
            </a:prstGeom>
            <a:noFill/>
            <a:ln>
              <a:noFill/>
            </a:ln>
          </p:spPr>
        </p:pic>
        <p:pic>
          <p:nvPicPr>
            <p:cNvPr id="331" name="Google Shape;331;p47"/>
            <p:cNvPicPr preferRelativeResize="0"/>
            <p:nvPr/>
          </p:nvPicPr>
          <p:blipFill>
            <a:blip r:embed="rId28">
              <a:alphaModFix/>
            </a:blip>
            <a:stretch>
              <a:fillRect/>
            </a:stretch>
          </p:blipFill>
          <p:spPr>
            <a:xfrm>
              <a:off x="2799785" y="2891134"/>
              <a:ext cx="466345" cy="382249"/>
            </a:xfrm>
            <a:prstGeom prst="rect">
              <a:avLst/>
            </a:prstGeom>
            <a:noFill/>
            <a:ln>
              <a:noFill/>
            </a:ln>
          </p:spPr>
        </p:pic>
        <p:pic>
          <p:nvPicPr>
            <p:cNvPr id="332" name="Google Shape;332;p47"/>
            <p:cNvPicPr preferRelativeResize="0"/>
            <p:nvPr/>
          </p:nvPicPr>
          <p:blipFill rotWithShape="1">
            <a:blip r:embed="rId29">
              <a:alphaModFix/>
            </a:blip>
            <a:srcRect l="4317" t="24225" r="6301" b="25536"/>
            <a:stretch/>
          </p:blipFill>
          <p:spPr>
            <a:xfrm>
              <a:off x="3802420" y="2899379"/>
              <a:ext cx="1155801" cy="365761"/>
            </a:xfrm>
            <a:prstGeom prst="rect">
              <a:avLst/>
            </a:prstGeom>
            <a:noFill/>
            <a:ln>
              <a:noFill/>
            </a:ln>
          </p:spPr>
        </p:pic>
        <p:pic>
          <p:nvPicPr>
            <p:cNvPr id="333" name="Google Shape;333;p47"/>
            <p:cNvPicPr preferRelativeResize="0"/>
            <p:nvPr/>
          </p:nvPicPr>
          <p:blipFill>
            <a:blip r:embed="rId30">
              <a:alphaModFix/>
            </a:blip>
            <a:stretch>
              <a:fillRect/>
            </a:stretch>
          </p:blipFill>
          <p:spPr>
            <a:xfrm>
              <a:off x="5494511" y="2853659"/>
              <a:ext cx="457201" cy="457201"/>
            </a:xfrm>
            <a:prstGeom prst="rect">
              <a:avLst/>
            </a:prstGeom>
            <a:noFill/>
            <a:ln>
              <a:noFill/>
            </a:ln>
          </p:spPr>
        </p:pic>
        <p:pic>
          <p:nvPicPr>
            <p:cNvPr id="334" name="Google Shape;334;p47"/>
            <p:cNvPicPr preferRelativeResize="0"/>
            <p:nvPr/>
          </p:nvPicPr>
          <p:blipFill rotWithShape="1">
            <a:blip r:embed="rId31">
              <a:alphaModFix/>
            </a:blip>
            <a:srcRect l="30394" r="28447"/>
            <a:stretch/>
          </p:blipFill>
          <p:spPr>
            <a:xfrm>
              <a:off x="6488002" y="2749417"/>
              <a:ext cx="365760" cy="665684"/>
            </a:xfrm>
            <a:prstGeom prst="rect">
              <a:avLst/>
            </a:prstGeom>
            <a:noFill/>
            <a:ln>
              <a:noFill/>
            </a:ln>
          </p:spPr>
        </p:pic>
        <p:pic>
          <p:nvPicPr>
            <p:cNvPr id="335" name="Google Shape;335;p47"/>
            <p:cNvPicPr preferRelativeResize="0"/>
            <p:nvPr/>
          </p:nvPicPr>
          <p:blipFill>
            <a:blip r:embed="rId32">
              <a:alphaModFix/>
            </a:blip>
            <a:stretch>
              <a:fillRect/>
            </a:stretch>
          </p:blipFill>
          <p:spPr>
            <a:xfrm>
              <a:off x="7390053" y="2853659"/>
              <a:ext cx="457200" cy="457200"/>
            </a:xfrm>
            <a:prstGeom prst="rect">
              <a:avLst/>
            </a:prstGeom>
            <a:noFill/>
            <a:ln>
              <a:noFill/>
            </a:ln>
          </p:spPr>
        </p:pic>
        <p:pic>
          <p:nvPicPr>
            <p:cNvPr id="336" name="Google Shape;336;p47"/>
            <p:cNvPicPr preferRelativeResize="0"/>
            <p:nvPr/>
          </p:nvPicPr>
          <p:blipFill>
            <a:blip r:embed="rId33">
              <a:alphaModFix/>
            </a:blip>
            <a:stretch>
              <a:fillRect/>
            </a:stretch>
          </p:blipFill>
          <p:spPr>
            <a:xfrm>
              <a:off x="8383543" y="2883472"/>
              <a:ext cx="397573" cy="397573"/>
            </a:xfrm>
            <a:prstGeom prst="rect">
              <a:avLst/>
            </a:prstGeom>
            <a:noFill/>
            <a:ln>
              <a:noFill/>
            </a:ln>
          </p:spPr>
        </p:pic>
      </p:grpSp>
      <p:grpSp>
        <p:nvGrpSpPr>
          <p:cNvPr id="337" name="Google Shape;337;p47"/>
          <p:cNvGrpSpPr/>
          <p:nvPr/>
        </p:nvGrpSpPr>
        <p:grpSpPr>
          <a:xfrm>
            <a:off x="602493" y="4402115"/>
            <a:ext cx="8132228" cy="457201"/>
            <a:chOff x="602493" y="4402115"/>
            <a:chExt cx="8132228" cy="457201"/>
          </a:xfrm>
        </p:grpSpPr>
        <p:pic>
          <p:nvPicPr>
            <p:cNvPr id="338" name="Google Shape;338;p47"/>
            <p:cNvPicPr preferRelativeResize="0"/>
            <p:nvPr/>
          </p:nvPicPr>
          <p:blipFill>
            <a:blip r:embed="rId34">
              <a:alphaModFix/>
            </a:blip>
            <a:stretch>
              <a:fillRect/>
            </a:stretch>
          </p:blipFill>
          <p:spPr>
            <a:xfrm>
              <a:off x="602493" y="4429548"/>
              <a:ext cx="365761" cy="402335"/>
            </a:xfrm>
            <a:prstGeom prst="rect">
              <a:avLst/>
            </a:prstGeom>
            <a:noFill/>
            <a:ln>
              <a:noFill/>
            </a:ln>
          </p:spPr>
        </p:pic>
        <p:pic>
          <p:nvPicPr>
            <p:cNvPr id="339" name="Google Shape;339;p47"/>
            <p:cNvPicPr preferRelativeResize="0"/>
            <p:nvPr/>
          </p:nvPicPr>
          <p:blipFill>
            <a:blip r:embed="rId35">
              <a:alphaModFix/>
            </a:blip>
            <a:stretch>
              <a:fillRect/>
            </a:stretch>
          </p:blipFill>
          <p:spPr>
            <a:xfrm>
              <a:off x="2212955" y="4470696"/>
              <a:ext cx="1062532" cy="320040"/>
            </a:xfrm>
            <a:prstGeom prst="rect">
              <a:avLst/>
            </a:prstGeom>
            <a:noFill/>
            <a:ln>
              <a:noFill/>
            </a:ln>
          </p:spPr>
        </p:pic>
        <p:pic>
          <p:nvPicPr>
            <p:cNvPr id="340" name="Google Shape;340;p47"/>
            <p:cNvPicPr preferRelativeResize="0"/>
            <p:nvPr/>
          </p:nvPicPr>
          <p:blipFill rotWithShape="1">
            <a:blip r:embed="rId35">
              <a:alphaModFix/>
            </a:blip>
            <a:srcRect r="68467"/>
            <a:stretch/>
          </p:blipFill>
          <p:spPr>
            <a:xfrm>
              <a:off x="1423079" y="4470703"/>
              <a:ext cx="335050" cy="320025"/>
            </a:xfrm>
            <a:prstGeom prst="rect">
              <a:avLst/>
            </a:prstGeom>
            <a:noFill/>
            <a:ln>
              <a:noFill/>
            </a:ln>
          </p:spPr>
        </p:pic>
        <p:pic>
          <p:nvPicPr>
            <p:cNvPr id="341" name="Google Shape;341;p47"/>
            <p:cNvPicPr preferRelativeResize="0"/>
            <p:nvPr/>
          </p:nvPicPr>
          <p:blipFill>
            <a:blip r:embed="rId36">
              <a:alphaModFix/>
            </a:blip>
            <a:stretch>
              <a:fillRect/>
            </a:stretch>
          </p:blipFill>
          <p:spPr>
            <a:xfrm>
              <a:off x="3730312" y="4402115"/>
              <a:ext cx="457201" cy="457201"/>
            </a:xfrm>
            <a:prstGeom prst="rect">
              <a:avLst/>
            </a:prstGeom>
            <a:noFill/>
            <a:ln>
              <a:noFill/>
            </a:ln>
          </p:spPr>
        </p:pic>
        <p:pic>
          <p:nvPicPr>
            <p:cNvPr id="342" name="Google Shape;342;p47"/>
            <p:cNvPicPr preferRelativeResize="0"/>
            <p:nvPr/>
          </p:nvPicPr>
          <p:blipFill>
            <a:blip r:embed="rId37">
              <a:alphaModFix/>
            </a:blip>
            <a:stretch>
              <a:fillRect/>
            </a:stretch>
          </p:blipFill>
          <p:spPr>
            <a:xfrm>
              <a:off x="4642338" y="4409289"/>
              <a:ext cx="969264" cy="442854"/>
            </a:xfrm>
            <a:prstGeom prst="rect">
              <a:avLst/>
            </a:prstGeom>
            <a:noFill/>
            <a:ln>
              <a:noFill/>
            </a:ln>
          </p:spPr>
        </p:pic>
        <p:pic>
          <p:nvPicPr>
            <p:cNvPr id="343" name="Google Shape;343;p47"/>
            <p:cNvPicPr preferRelativeResize="0"/>
            <p:nvPr/>
          </p:nvPicPr>
          <p:blipFill>
            <a:blip r:embed="rId38">
              <a:alphaModFix/>
            </a:blip>
            <a:stretch>
              <a:fillRect/>
            </a:stretch>
          </p:blipFill>
          <p:spPr>
            <a:xfrm>
              <a:off x="6066428" y="4509291"/>
              <a:ext cx="944826" cy="242850"/>
            </a:xfrm>
            <a:prstGeom prst="rect">
              <a:avLst/>
            </a:prstGeom>
            <a:noFill/>
            <a:ln>
              <a:noFill/>
            </a:ln>
          </p:spPr>
        </p:pic>
        <p:pic>
          <p:nvPicPr>
            <p:cNvPr id="344" name="Google Shape;344;p47"/>
            <p:cNvPicPr preferRelativeResize="0"/>
            <p:nvPr/>
          </p:nvPicPr>
          <p:blipFill rotWithShape="1">
            <a:blip r:embed="rId39">
              <a:alphaModFix/>
            </a:blip>
            <a:srcRect l="13598" t="18737" r="19047" b="29614"/>
            <a:stretch/>
          </p:blipFill>
          <p:spPr>
            <a:xfrm>
              <a:off x="7466079" y="4447836"/>
              <a:ext cx="365760" cy="365759"/>
            </a:xfrm>
            <a:prstGeom prst="rect">
              <a:avLst/>
            </a:prstGeom>
            <a:noFill/>
            <a:ln>
              <a:noFill/>
            </a:ln>
          </p:spPr>
        </p:pic>
        <p:pic>
          <p:nvPicPr>
            <p:cNvPr id="345" name="Google Shape;345;p47"/>
            <p:cNvPicPr preferRelativeResize="0"/>
            <p:nvPr/>
          </p:nvPicPr>
          <p:blipFill rotWithShape="1">
            <a:blip r:embed="rId40">
              <a:alphaModFix/>
            </a:blip>
            <a:srcRect l="15102" t="23674" r="17082" b="23915"/>
            <a:stretch/>
          </p:blipFill>
          <p:spPr>
            <a:xfrm>
              <a:off x="8286665" y="4406687"/>
              <a:ext cx="448056" cy="448056"/>
            </a:xfrm>
            <a:prstGeom prst="rect">
              <a:avLst/>
            </a:prstGeom>
            <a:noFill/>
            <a:ln>
              <a:noFill/>
            </a:ln>
          </p:spPr>
        </p:pic>
      </p:grpSp>
      <p:sp>
        <p:nvSpPr>
          <p:cNvPr id="346" name="Google Shape;346;p4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79FBB-9D87-4881-8AD8-DE7107181C89}"/>
              </a:ext>
            </a:extLst>
          </p:cNvPr>
          <p:cNvSpPr>
            <a:spLocks noGrp="1"/>
          </p:cNvSpPr>
          <p:nvPr>
            <p:ph type="title"/>
          </p:nvPr>
        </p:nvSpPr>
        <p:spPr/>
        <p:txBody>
          <a:bodyPr/>
          <a:lstStyle/>
          <a:p>
            <a:r>
              <a:rPr lang="en-US" dirty="0"/>
              <a:t>Docker Images</a:t>
            </a:r>
          </a:p>
        </p:txBody>
      </p:sp>
      <p:sp>
        <p:nvSpPr>
          <p:cNvPr id="3" name="Content Placeholder 2">
            <a:extLst>
              <a:ext uri="{FF2B5EF4-FFF2-40B4-BE49-F238E27FC236}">
                <a16:creationId xmlns:a16="http://schemas.microsoft.com/office/drawing/2014/main" id="{FE34D789-A701-4343-A323-789FA8ED6646}"/>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Images are defined via a </a:t>
            </a:r>
            <a:r>
              <a:rPr lang="en-US" dirty="0" err="1">
                <a:solidFill>
                  <a:schemeClr val="tx1">
                    <a:lumMod val="50000"/>
                  </a:schemeClr>
                </a:solidFill>
              </a:rPr>
              <a:t>Dockerfile</a:t>
            </a:r>
            <a:r>
              <a:rPr lang="en-US" dirty="0">
                <a:solidFill>
                  <a:schemeClr val="tx1">
                    <a:lumMod val="50000"/>
                  </a:schemeClr>
                </a:solidFill>
              </a:rPr>
              <a:t> definition</a:t>
            </a:r>
          </a:p>
          <a:p>
            <a:pPr marL="514350" indent="-285750">
              <a:buFont typeface="Arial" panose="020B0604020202020204" pitchFamily="34" charset="0"/>
              <a:buChar char="•"/>
            </a:pPr>
            <a:r>
              <a:rPr lang="en-US" dirty="0">
                <a:solidFill>
                  <a:schemeClr val="tx1">
                    <a:lumMod val="50000"/>
                  </a:schemeClr>
                </a:solidFill>
              </a:rPr>
              <a:t>Support layers for building up the environment in stages</a:t>
            </a:r>
          </a:p>
          <a:p>
            <a:pPr marL="514350" indent="-285750">
              <a:buFont typeface="Arial" panose="020B0604020202020204" pitchFamily="34" charset="0"/>
              <a:buChar char="•"/>
            </a:pPr>
            <a:r>
              <a:rPr lang="en-US" dirty="0">
                <a:solidFill>
                  <a:schemeClr val="tx1">
                    <a:lumMod val="50000"/>
                  </a:schemeClr>
                </a:solidFill>
              </a:rPr>
              <a:t>Fully defines the application, including all components required to support</a:t>
            </a:r>
          </a:p>
          <a:p>
            <a:pPr marL="285750" indent="-285750">
              <a:buFont typeface="Arial" panose="020B0604020202020204" pitchFamily="34" charset="0"/>
              <a:buChar char="•"/>
            </a:pPr>
            <a:endParaRPr lang="en-US" dirty="0">
              <a:solidFill>
                <a:schemeClr val="tx1">
                  <a:lumMod val="50000"/>
                </a:schemeClr>
              </a:solidFill>
            </a:endParaRPr>
          </a:p>
        </p:txBody>
      </p:sp>
      <p:sp>
        <p:nvSpPr>
          <p:cNvPr id="5" name="Slide Number Placeholder 3">
            <a:extLst>
              <a:ext uri="{FF2B5EF4-FFF2-40B4-BE49-F238E27FC236}">
                <a16:creationId xmlns:a16="http://schemas.microsoft.com/office/drawing/2014/main" id="{759BBC77-D095-44C2-809C-798E77529910}"/>
              </a:ext>
            </a:extLst>
          </p:cNvPr>
          <p:cNvSpPr>
            <a:spLocks noGrp="1"/>
          </p:cNvSpPr>
          <p:nvPr>
            <p:ph type="sldNum" idx="12"/>
          </p:nvPr>
        </p:nvSpPr>
        <p:spPr/>
        <p:txBody>
          <a:bodyPr/>
          <a:lstStyle/>
          <a:p>
            <a:fld id="{00000000-1234-1234-1234-123412341234}" type="slidenum">
              <a:rPr lang="en-US" smtClean="0"/>
              <a:pPr/>
              <a:t>40</a:t>
            </a:fld>
            <a:endParaRPr lang="en-US" dirty="0"/>
          </a:p>
        </p:txBody>
      </p:sp>
    </p:spTree>
    <p:extLst>
      <p:ext uri="{BB962C8B-B14F-4D97-AF65-F5344CB8AC3E}">
        <p14:creationId xmlns:p14="http://schemas.microsoft.com/office/powerpoint/2010/main" val="26984184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79FBB-9D87-4881-8AD8-DE7107181C89}"/>
              </a:ext>
            </a:extLst>
          </p:cNvPr>
          <p:cNvSpPr>
            <a:spLocks noGrp="1"/>
          </p:cNvSpPr>
          <p:nvPr>
            <p:ph type="title"/>
          </p:nvPr>
        </p:nvSpPr>
        <p:spPr/>
        <p:txBody>
          <a:bodyPr/>
          <a:lstStyle/>
          <a:p>
            <a:r>
              <a:rPr lang="en-US" dirty="0"/>
              <a:t>Docker Images</a:t>
            </a:r>
          </a:p>
        </p:txBody>
      </p:sp>
      <p:sp>
        <p:nvSpPr>
          <p:cNvPr id="3" name="Content Placeholder 2">
            <a:extLst>
              <a:ext uri="{FF2B5EF4-FFF2-40B4-BE49-F238E27FC236}">
                <a16:creationId xmlns:a16="http://schemas.microsoft.com/office/drawing/2014/main" id="{FE34D789-A701-4343-A323-789FA8ED6646}"/>
              </a:ext>
            </a:extLst>
          </p:cNvPr>
          <p:cNvSpPr>
            <a:spLocks noGrp="1"/>
          </p:cNvSpPr>
          <p:nvPr>
            <p:ph type="subTitle" idx="1"/>
          </p:nvPr>
        </p:nvSpPr>
        <p:spPr>
          <a:xfrm>
            <a:off x="613700" y="1249784"/>
            <a:ext cx="7625100" cy="3173100"/>
          </a:xfrm>
        </p:spPr>
        <p:txBody>
          <a:bodyPr/>
          <a:lstStyle/>
          <a:p>
            <a:r>
              <a:rPr lang="en-US" dirty="0">
                <a:solidFill>
                  <a:schemeClr val="tx1">
                    <a:lumMod val="50000"/>
                  </a:schemeClr>
                </a:solidFill>
              </a:rPr>
              <a:t>Those components can include:</a:t>
            </a:r>
          </a:p>
          <a:p>
            <a:pPr lvl="1">
              <a:buFont typeface="Wingdings" panose="05000000000000000000" pitchFamily="2" charset="2"/>
              <a:buChar char="Ø"/>
            </a:pPr>
            <a:r>
              <a:rPr lang="en-US" dirty="0">
                <a:solidFill>
                  <a:schemeClr val="tx1">
                    <a:lumMod val="50000"/>
                  </a:schemeClr>
                </a:solidFill>
              </a:rPr>
              <a:t>Runtime</a:t>
            </a:r>
          </a:p>
          <a:p>
            <a:pPr lvl="1">
              <a:buFont typeface="Wingdings" panose="05000000000000000000" pitchFamily="2" charset="2"/>
              <a:buChar char="Ø"/>
            </a:pPr>
            <a:r>
              <a:rPr lang="en-US" dirty="0">
                <a:solidFill>
                  <a:schemeClr val="tx1">
                    <a:lumMod val="50000"/>
                  </a:schemeClr>
                </a:solidFill>
              </a:rPr>
              <a:t>Development framework</a:t>
            </a:r>
          </a:p>
          <a:p>
            <a:pPr lvl="1">
              <a:buFont typeface="Wingdings" panose="05000000000000000000" pitchFamily="2" charset="2"/>
              <a:buChar char="Ø"/>
            </a:pPr>
            <a:r>
              <a:rPr lang="en-US" dirty="0">
                <a:solidFill>
                  <a:schemeClr val="tx1">
                    <a:lumMod val="50000"/>
                  </a:schemeClr>
                </a:solidFill>
              </a:rPr>
              <a:t>Source code</a:t>
            </a:r>
          </a:p>
          <a:p>
            <a:pPr lvl="1">
              <a:buFont typeface="Wingdings" panose="05000000000000000000" pitchFamily="2" charset="2"/>
              <a:buChar char="Ø"/>
            </a:pPr>
            <a:r>
              <a:rPr lang="en-US" dirty="0">
                <a:solidFill>
                  <a:schemeClr val="tx1">
                    <a:lumMod val="50000"/>
                  </a:schemeClr>
                </a:solidFill>
              </a:rPr>
              <a:t>Executable instructions for container startup</a:t>
            </a:r>
          </a:p>
          <a:p>
            <a:pPr marL="0" indent="0">
              <a:buNone/>
            </a:pPr>
            <a:endParaRPr lang="en-US" dirty="0">
              <a:solidFill>
                <a:schemeClr val="tx1">
                  <a:lumMod val="50000"/>
                </a:schemeClr>
              </a:solidFill>
            </a:endParaRPr>
          </a:p>
        </p:txBody>
      </p:sp>
      <p:sp>
        <p:nvSpPr>
          <p:cNvPr id="5" name="Slide Number Placeholder 3">
            <a:extLst>
              <a:ext uri="{FF2B5EF4-FFF2-40B4-BE49-F238E27FC236}">
                <a16:creationId xmlns:a16="http://schemas.microsoft.com/office/drawing/2014/main" id="{B7008561-202C-4FD0-9B79-A089CA7D5D24}"/>
              </a:ext>
            </a:extLst>
          </p:cNvPr>
          <p:cNvSpPr>
            <a:spLocks noGrp="1"/>
          </p:cNvSpPr>
          <p:nvPr>
            <p:ph type="sldNum" idx="12"/>
          </p:nvPr>
        </p:nvSpPr>
        <p:spPr/>
        <p:txBody>
          <a:bodyPr/>
          <a:lstStyle/>
          <a:p>
            <a:fld id="{00000000-1234-1234-1234-123412341234}" type="slidenum">
              <a:rPr lang="en-US" smtClean="0"/>
              <a:pPr/>
              <a:t>41</a:t>
            </a:fld>
            <a:endParaRPr lang="en-US" dirty="0"/>
          </a:p>
        </p:txBody>
      </p:sp>
    </p:spTree>
    <p:extLst>
      <p:ext uri="{BB962C8B-B14F-4D97-AF65-F5344CB8AC3E}">
        <p14:creationId xmlns:p14="http://schemas.microsoft.com/office/powerpoint/2010/main" val="20997956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76AFC-5C40-4B42-954B-6CDF5A1FBD8A}"/>
              </a:ext>
            </a:extLst>
          </p:cNvPr>
          <p:cNvSpPr>
            <a:spLocks noGrp="1"/>
          </p:cNvSpPr>
          <p:nvPr>
            <p:ph type="title"/>
          </p:nvPr>
        </p:nvSpPr>
        <p:spPr/>
        <p:txBody>
          <a:bodyPr/>
          <a:lstStyle/>
          <a:p>
            <a:r>
              <a:rPr lang="en-US"/>
              <a:t>Docker Images</a:t>
            </a:r>
          </a:p>
        </p:txBody>
      </p:sp>
      <p:sp>
        <p:nvSpPr>
          <p:cNvPr id="3" name="Text Placeholder 2">
            <a:extLst>
              <a:ext uri="{FF2B5EF4-FFF2-40B4-BE49-F238E27FC236}">
                <a16:creationId xmlns:a16="http://schemas.microsoft.com/office/drawing/2014/main" id="{7A17E02E-9B00-FE4B-98E1-4AE999586C69}"/>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Start with a base that gives your app a place to live</a:t>
            </a:r>
          </a:p>
          <a:p>
            <a:pPr marL="971550" lvl="1" indent="-285750">
              <a:buFont typeface="Wingdings" panose="05000000000000000000" pitchFamily="2" charset="2"/>
              <a:buChar char="Ø"/>
            </a:pPr>
            <a:r>
              <a:rPr lang="en-US" dirty="0">
                <a:solidFill>
                  <a:schemeClr val="tx1">
                    <a:lumMod val="50000"/>
                  </a:schemeClr>
                </a:solidFill>
              </a:rPr>
              <a:t>Needed OS/runtimes/dB server applications, etc.</a:t>
            </a:r>
          </a:p>
          <a:p>
            <a:pPr marL="514350" indent="-285750">
              <a:buFont typeface="Arial" panose="020B0604020202020204" pitchFamily="34" charset="0"/>
              <a:buChar char="•"/>
            </a:pPr>
            <a:r>
              <a:rPr lang="en-US" dirty="0">
                <a:solidFill>
                  <a:schemeClr val="tx1">
                    <a:lumMod val="50000"/>
                  </a:schemeClr>
                </a:solidFill>
              </a:rPr>
              <a:t>Examples:</a:t>
            </a:r>
          </a:p>
          <a:p>
            <a:pPr marL="971550" lvl="1" indent="-285750">
              <a:buFont typeface="Wingdings" panose="05000000000000000000" pitchFamily="2" charset="2"/>
              <a:buChar char="Ø"/>
            </a:pPr>
            <a:r>
              <a:rPr lang="en-US" dirty="0">
                <a:solidFill>
                  <a:schemeClr val="tx1">
                    <a:lumMod val="50000"/>
                  </a:schemeClr>
                </a:solidFill>
              </a:rPr>
              <a:t>nginx </a:t>
            </a:r>
          </a:p>
          <a:p>
            <a:pPr marL="971550" lvl="1" indent="-285750">
              <a:buFont typeface="Wingdings" panose="05000000000000000000" pitchFamily="2" charset="2"/>
              <a:buChar char="Ø"/>
            </a:pPr>
            <a:r>
              <a:rPr lang="en-US" dirty="0">
                <a:solidFill>
                  <a:schemeClr val="tx1">
                    <a:lumMod val="50000"/>
                  </a:schemeClr>
                </a:solidFill>
              </a:rPr>
              <a:t>Node</a:t>
            </a:r>
          </a:p>
          <a:p>
            <a:pPr marL="971550" lvl="1" indent="-285750">
              <a:buFont typeface="Wingdings" panose="05000000000000000000" pitchFamily="2" charset="2"/>
              <a:buChar char="Ø"/>
            </a:pPr>
            <a:r>
              <a:rPr lang="en-US" dirty="0">
                <a:solidFill>
                  <a:schemeClr val="tx1">
                    <a:lumMod val="50000"/>
                  </a:schemeClr>
                </a:solidFill>
              </a:rPr>
              <a:t>MySQL</a:t>
            </a:r>
          </a:p>
          <a:p>
            <a:pPr marL="971550" lvl="1" indent="-285750">
              <a:buFont typeface="Wingdings" panose="05000000000000000000" pitchFamily="2" charset="2"/>
              <a:buChar char="Ø"/>
            </a:pPr>
            <a:r>
              <a:rPr lang="en-US" dirty="0">
                <a:solidFill>
                  <a:schemeClr val="tx1">
                    <a:lumMod val="50000"/>
                  </a:schemeClr>
                </a:solidFill>
              </a:rPr>
              <a:t>Apache HTTP Server</a:t>
            </a:r>
          </a:p>
          <a:p>
            <a:pPr marL="971550" lvl="1" indent="-285750">
              <a:buFont typeface="Wingdings" panose="05000000000000000000" pitchFamily="2" charset="2"/>
              <a:buChar char="Ø"/>
            </a:pPr>
            <a:r>
              <a:rPr lang="en-US" dirty="0">
                <a:solidFill>
                  <a:schemeClr val="tx1">
                    <a:lumMod val="50000"/>
                  </a:schemeClr>
                </a:solidFill>
              </a:rPr>
              <a:t>IIS with .NET Runtimes</a:t>
            </a:r>
          </a:p>
          <a:p>
            <a:pPr marL="971550" lvl="1" indent="-285750">
              <a:buFont typeface="Arial" panose="020B0604020202020204" pitchFamily="34" charset="0"/>
              <a:buChar char="•"/>
            </a:pPr>
            <a:endParaRPr lang="en-US" dirty="0">
              <a:solidFill>
                <a:schemeClr val="tx1">
                  <a:lumMod val="50000"/>
                </a:schemeClr>
              </a:solidFill>
            </a:endParaRPr>
          </a:p>
        </p:txBody>
      </p:sp>
      <p:sp>
        <p:nvSpPr>
          <p:cNvPr id="4" name="Slide Number Placeholder 3">
            <a:extLst>
              <a:ext uri="{FF2B5EF4-FFF2-40B4-BE49-F238E27FC236}">
                <a16:creationId xmlns:a16="http://schemas.microsoft.com/office/drawing/2014/main" id="{E94B688D-9593-C64B-B48A-B0A21870FF7C}"/>
              </a:ext>
            </a:extLst>
          </p:cNvPr>
          <p:cNvSpPr>
            <a:spLocks noGrp="1"/>
          </p:cNvSpPr>
          <p:nvPr>
            <p:ph type="sldNum" idx="12"/>
          </p:nvPr>
        </p:nvSpPr>
        <p:spPr/>
        <p:txBody>
          <a:bodyPr/>
          <a:lstStyle/>
          <a:p>
            <a:fld id="{00000000-1234-1234-1234-123412341234}" type="slidenum">
              <a:rPr lang="en-US" smtClean="0"/>
              <a:pPr/>
              <a:t>42</a:t>
            </a:fld>
            <a:endParaRPr lang="en-US"/>
          </a:p>
        </p:txBody>
      </p:sp>
    </p:spTree>
    <p:extLst>
      <p:ext uri="{BB962C8B-B14F-4D97-AF65-F5344CB8AC3E}">
        <p14:creationId xmlns:p14="http://schemas.microsoft.com/office/powerpoint/2010/main" val="23668327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79FBB-9D87-4881-8AD8-DE7107181C89}"/>
              </a:ext>
            </a:extLst>
          </p:cNvPr>
          <p:cNvSpPr>
            <a:spLocks noGrp="1"/>
          </p:cNvSpPr>
          <p:nvPr>
            <p:ph type="title"/>
          </p:nvPr>
        </p:nvSpPr>
        <p:spPr/>
        <p:txBody>
          <a:bodyPr/>
          <a:lstStyle/>
          <a:p>
            <a:r>
              <a:rPr lang="en-US" dirty="0"/>
              <a:t>Docker Hub</a:t>
            </a:r>
          </a:p>
        </p:txBody>
      </p:sp>
      <p:sp>
        <p:nvSpPr>
          <p:cNvPr id="3" name="Content Placeholder 2">
            <a:extLst>
              <a:ext uri="{FF2B5EF4-FFF2-40B4-BE49-F238E27FC236}">
                <a16:creationId xmlns:a16="http://schemas.microsoft.com/office/drawing/2014/main" id="{FE34D789-A701-4343-A323-789FA8ED6646}"/>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Centralized registry for image storage &amp; sharing</a:t>
            </a:r>
          </a:p>
          <a:p>
            <a:pPr marL="514350" indent="-285750">
              <a:buFont typeface="Arial" panose="020B0604020202020204" pitchFamily="34" charset="0"/>
              <a:buChar char="•"/>
            </a:pPr>
            <a:r>
              <a:rPr lang="en-US" dirty="0">
                <a:solidFill>
                  <a:schemeClr val="tx1">
                    <a:lumMod val="50000"/>
                  </a:schemeClr>
                </a:solidFill>
              </a:rPr>
              <a:t>Can signup for an account – user accounts offer both free and pro versions</a:t>
            </a:r>
          </a:p>
          <a:p>
            <a:pPr marL="514350" indent="-285750">
              <a:buFont typeface="Arial" panose="020B0604020202020204" pitchFamily="34" charset="0"/>
              <a:buChar char="•"/>
            </a:pPr>
            <a:r>
              <a:rPr lang="en-US" dirty="0">
                <a:solidFill>
                  <a:schemeClr val="tx1">
                    <a:lumMod val="50000"/>
                  </a:schemeClr>
                </a:solidFill>
              </a:rPr>
              <a:t> Also, supports organizations for grouping of multiple team members</a:t>
            </a:r>
          </a:p>
          <a:p>
            <a:pPr marL="285750" indent="-285750">
              <a:buFont typeface="Arial" panose="020B0604020202020204" pitchFamily="34" charset="0"/>
              <a:buChar char="•"/>
            </a:pPr>
            <a:endParaRPr lang="en-US" dirty="0">
              <a:solidFill>
                <a:schemeClr val="tx1">
                  <a:lumMod val="50000"/>
                </a:schemeClr>
              </a:solidFill>
            </a:endParaRPr>
          </a:p>
        </p:txBody>
      </p:sp>
      <p:sp>
        <p:nvSpPr>
          <p:cNvPr id="5" name="Slide Number Placeholder 3">
            <a:extLst>
              <a:ext uri="{FF2B5EF4-FFF2-40B4-BE49-F238E27FC236}">
                <a16:creationId xmlns:a16="http://schemas.microsoft.com/office/drawing/2014/main" id="{92C1F82D-77D3-4077-AA85-5F685B560058}"/>
              </a:ext>
            </a:extLst>
          </p:cNvPr>
          <p:cNvSpPr>
            <a:spLocks noGrp="1"/>
          </p:cNvSpPr>
          <p:nvPr>
            <p:ph type="sldNum" idx="12"/>
          </p:nvPr>
        </p:nvSpPr>
        <p:spPr/>
        <p:txBody>
          <a:bodyPr/>
          <a:lstStyle/>
          <a:p>
            <a:fld id="{00000000-1234-1234-1234-123412341234}" type="slidenum">
              <a:rPr lang="en-US" smtClean="0"/>
              <a:pPr/>
              <a:t>43</a:t>
            </a:fld>
            <a:endParaRPr lang="en-US" dirty="0"/>
          </a:p>
        </p:txBody>
      </p:sp>
    </p:spTree>
    <p:extLst>
      <p:ext uri="{BB962C8B-B14F-4D97-AF65-F5344CB8AC3E}">
        <p14:creationId xmlns:p14="http://schemas.microsoft.com/office/powerpoint/2010/main" val="3726645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79FBB-9D87-4881-8AD8-DE7107181C89}"/>
              </a:ext>
            </a:extLst>
          </p:cNvPr>
          <p:cNvSpPr>
            <a:spLocks noGrp="1"/>
          </p:cNvSpPr>
          <p:nvPr>
            <p:ph type="title"/>
          </p:nvPr>
        </p:nvSpPr>
        <p:spPr/>
        <p:txBody>
          <a:bodyPr/>
          <a:lstStyle/>
          <a:p>
            <a:r>
              <a:rPr lang="en-US" dirty="0"/>
              <a:t>Docker Hub</a:t>
            </a:r>
          </a:p>
        </p:txBody>
      </p:sp>
      <p:sp>
        <p:nvSpPr>
          <p:cNvPr id="3" name="Content Placeholder 2">
            <a:extLst>
              <a:ext uri="{FF2B5EF4-FFF2-40B4-BE49-F238E27FC236}">
                <a16:creationId xmlns:a16="http://schemas.microsoft.com/office/drawing/2014/main" id="{FE34D789-A701-4343-A323-789FA8ED6646}"/>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Accessible at </a:t>
            </a:r>
            <a:r>
              <a:rPr lang="en-US" dirty="0">
                <a:solidFill>
                  <a:schemeClr val="tx1">
                    <a:lumMod val="50000"/>
                  </a:schemeClr>
                </a:solidFill>
                <a:hlinkClick r:id="rId2"/>
              </a:rPr>
              <a:t>https://hub.docker.com</a:t>
            </a:r>
            <a:endParaRPr lang="en-US" dirty="0">
              <a:solidFill>
                <a:schemeClr val="tx1">
                  <a:lumMod val="50000"/>
                </a:schemeClr>
              </a:solidFill>
            </a:endParaRPr>
          </a:p>
          <a:p>
            <a:pPr marL="514350" indent="-285750">
              <a:buFont typeface="Arial" panose="020B0604020202020204" pitchFamily="34" charset="0"/>
              <a:buChar char="•"/>
            </a:pPr>
            <a:r>
              <a:rPr lang="en-US" dirty="0">
                <a:solidFill>
                  <a:schemeClr val="tx1">
                    <a:lumMod val="50000"/>
                  </a:schemeClr>
                </a:solidFill>
              </a:rPr>
              <a:t>Search feature enables search for image by technology or keyword</a:t>
            </a:r>
          </a:p>
          <a:p>
            <a:pPr marL="514350" indent="-285750">
              <a:buFont typeface="Arial" panose="020B0604020202020204" pitchFamily="34" charset="0"/>
              <a:buChar char="•"/>
            </a:pPr>
            <a:r>
              <a:rPr lang="en-US" dirty="0">
                <a:solidFill>
                  <a:schemeClr val="tx1">
                    <a:lumMod val="50000"/>
                  </a:schemeClr>
                </a:solidFill>
              </a:rPr>
              <a:t>Image detail displays available tags and image variants</a:t>
            </a:r>
          </a:p>
          <a:p>
            <a:pPr marL="285750" indent="-285750">
              <a:buFont typeface="Arial" panose="020B0604020202020204" pitchFamily="34" charset="0"/>
              <a:buChar char="•"/>
            </a:pPr>
            <a:endParaRPr lang="en-US" dirty="0">
              <a:solidFill>
                <a:schemeClr val="tx1">
                  <a:lumMod val="50000"/>
                </a:schemeClr>
              </a:solidFill>
            </a:endParaRPr>
          </a:p>
          <a:p>
            <a:pPr marL="285750" indent="-285750">
              <a:buFont typeface="Arial" panose="020B0604020202020204" pitchFamily="34" charset="0"/>
              <a:buChar char="•"/>
            </a:pPr>
            <a:endParaRPr lang="en-US" dirty="0">
              <a:solidFill>
                <a:schemeClr val="tx1">
                  <a:lumMod val="50000"/>
                </a:schemeClr>
              </a:solidFill>
            </a:endParaRPr>
          </a:p>
        </p:txBody>
      </p:sp>
      <p:sp>
        <p:nvSpPr>
          <p:cNvPr id="5" name="Slide Number Placeholder 3">
            <a:extLst>
              <a:ext uri="{FF2B5EF4-FFF2-40B4-BE49-F238E27FC236}">
                <a16:creationId xmlns:a16="http://schemas.microsoft.com/office/drawing/2014/main" id="{EE93BD10-C938-4897-8EF5-4B574166900F}"/>
              </a:ext>
            </a:extLst>
          </p:cNvPr>
          <p:cNvSpPr>
            <a:spLocks noGrp="1"/>
          </p:cNvSpPr>
          <p:nvPr>
            <p:ph type="sldNum" idx="12"/>
          </p:nvPr>
        </p:nvSpPr>
        <p:spPr/>
        <p:txBody>
          <a:bodyPr/>
          <a:lstStyle/>
          <a:p>
            <a:fld id="{00000000-1234-1234-1234-123412341234}" type="slidenum">
              <a:rPr lang="en-US" smtClean="0"/>
              <a:pPr/>
              <a:t>44</a:t>
            </a:fld>
            <a:endParaRPr lang="en-US" dirty="0"/>
          </a:p>
        </p:txBody>
      </p:sp>
    </p:spTree>
    <p:extLst>
      <p:ext uri="{BB962C8B-B14F-4D97-AF65-F5344CB8AC3E}">
        <p14:creationId xmlns:p14="http://schemas.microsoft.com/office/powerpoint/2010/main" val="42040857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79FBB-9D87-4881-8AD8-DE7107181C89}"/>
              </a:ext>
            </a:extLst>
          </p:cNvPr>
          <p:cNvSpPr>
            <a:spLocks noGrp="1"/>
          </p:cNvSpPr>
          <p:nvPr>
            <p:ph type="title"/>
          </p:nvPr>
        </p:nvSpPr>
        <p:spPr/>
        <p:txBody>
          <a:bodyPr/>
          <a:lstStyle/>
          <a:p>
            <a:r>
              <a:rPr lang="en-US" dirty="0"/>
              <a:t>Docker Hub</a:t>
            </a:r>
          </a:p>
        </p:txBody>
      </p:sp>
      <p:sp>
        <p:nvSpPr>
          <p:cNvPr id="3" name="Content Placeholder 2">
            <a:extLst>
              <a:ext uri="{FF2B5EF4-FFF2-40B4-BE49-F238E27FC236}">
                <a16:creationId xmlns:a16="http://schemas.microsoft.com/office/drawing/2014/main" id="{FE34D789-A701-4343-A323-789FA8ED6646}"/>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May also include examples of usage</a:t>
            </a:r>
          </a:p>
          <a:p>
            <a:pPr marL="514350" indent="-285750">
              <a:buFont typeface="Arial" panose="020B0604020202020204" pitchFamily="34" charset="0"/>
              <a:buChar char="•"/>
            </a:pPr>
            <a:r>
              <a:rPr lang="en-US" dirty="0">
                <a:solidFill>
                  <a:schemeClr val="tx1">
                    <a:lumMod val="50000"/>
                  </a:schemeClr>
                </a:solidFill>
              </a:rPr>
              <a:t>Pro account supports image scanning for security vulnerabilities</a:t>
            </a:r>
          </a:p>
          <a:p>
            <a:pPr marL="514350" indent="-285750">
              <a:buFont typeface="Arial" panose="020B0604020202020204" pitchFamily="34" charset="0"/>
              <a:buChar char="•"/>
            </a:pPr>
            <a:r>
              <a:rPr lang="en-US" dirty="0">
                <a:solidFill>
                  <a:schemeClr val="tx1">
                    <a:lumMod val="50000"/>
                  </a:schemeClr>
                </a:solidFill>
              </a:rPr>
              <a:t>Can be useful for image reuse and image sharing across a dev team</a:t>
            </a:r>
          </a:p>
          <a:p>
            <a:pPr marL="285750" indent="-285750">
              <a:buFont typeface="Arial" panose="020B0604020202020204" pitchFamily="34" charset="0"/>
              <a:buChar char="•"/>
            </a:pPr>
            <a:endParaRPr lang="en-US" dirty="0">
              <a:solidFill>
                <a:schemeClr val="tx1">
                  <a:lumMod val="50000"/>
                </a:schemeClr>
              </a:solidFill>
            </a:endParaRPr>
          </a:p>
        </p:txBody>
      </p:sp>
      <p:sp>
        <p:nvSpPr>
          <p:cNvPr id="5" name="Slide Number Placeholder 3">
            <a:extLst>
              <a:ext uri="{FF2B5EF4-FFF2-40B4-BE49-F238E27FC236}">
                <a16:creationId xmlns:a16="http://schemas.microsoft.com/office/drawing/2014/main" id="{5D60F4B5-131A-45DB-82B9-2430A8AD2A3D}"/>
              </a:ext>
            </a:extLst>
          </p:cNvPr>
          <p:cNvSpPr>
            <a:spLocks noGrp="1"/>
          </p:cNvSpPr>
          <p:nvPr>
            <p:ph type="sldNum" idx="12"/>
          </p:nvPr>
        </p:nvSpPr>
        <p:spPr/>
        <p:txBody>
          <a:bodyPr/>
          <a:lstStyle/>
          <a:p>
            <a:fld id="{00000000-1234-1234-1234-123412341234}" type="slidenum">
              <a:rPr lang="en-US" smtClean="0"/>
              <a:pPr/>
              <a:t>45</a:t>
            </a:fld>
            <a:endParaRPr lang="en-US" dirty="0"/>
          </a:p>
        </p:txBody>
      </p:sp>
    </p:spTree>
    <p:extLst>
      <p:ext uri="{BB962C8B-B14F-4D97-AF65-F5344CB8AC3E}">
        <p14:creationId xmlns:p14="http://schemas.microsoft.com/office/powerpoint/2010/main" val="34182307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79FBB-9D87-4881-8AD8-DE7107181C89}"/>
              </a:ext>
            </a:extLst>
          </p:cNvPr>
          <p:cNvSpPr>
            <a:spLocks noGrp="1"/>
          </p:cNvSpPr>
          <p:nvPr>
            <p:ph type="title"/>
          </p:nvPr>
        </p:nvSpPr>
        <p:spPr/>
        <p:txBody>
          <a:bodyPr/>
          <a:lstStyle/>
          <a:p>
            <a:r>
              <a:rPr lang="en-US" dirty="0"/>
              <a:t>Docker Hub</a:t>
            </a:r>
          </a:p>
        </p:txBody>
      </p:sp>
      <p:sp>
        <p:nvSpPr>
          <p:cNvPr id="3" name="Content Placeholder 2">
            <a:extLst>
              <a:ext uri="{FF2B5EF4-FFF2-40B4-BE49-F238E27FC236}">
                <a16:creationId xmlns:a16="http://schemas.microsoft.com/office/drawing/2014/main" id="{FE34D789-A701-4343-A323-789FA8ED6646}"/>
              </a:ext>
            </a:extLst>
          </p:cNvPr>
          <p:cNvSpPr>
            <a:spLocks noGrp="1"/>
          </p:cNvSpPr>
          <p:nvPr>
            <p:ph type="subTitle" idx="1"/>
          </p:nvPr>
        </p:nvSpPr>
        <p:spPr>
          <a:xfrm>
            <a:off x="613700" y="1256125"/>
            <a:ext cx="7625100" cy="3173100"/>
          </a:xfrm>
        </p:spPr>
        <p:txBody>
          <a:bodyPr/>
          <a:lstStyle/>
          <a:p>
            <a:r>
              <a:rPr lang="en-US" dirty="0">
                <a:solidFill>
                  <a:schemeClr val="tx1">
                    <a:lumMod val="50000"/>
                  </a:schemeClr>
                </a:solidFill>
              </a:rPr>
              <a:t>There are other registry types, including private registries</a:t>
            </a:r>
          </a:p>
          <a:p>
            <a:pPr marL="0" indent="0">
              <a:buNone/>
            </a:pPr>
            <a:endParaRPr lang="en-US" dirty="0">
              <a:solidFill>
                <a:schemeClr val="tx1">
                  <a:lumMod val="50000"/>
                </a:schemeClr>
              </a:solidFill>
            </a:endParaRPr>
          </a:p>
        </p:txBody>
      </p:sp>
      <p:sp>
        <p:nvSpPr>
          <p:cNvPr id="5" name="Slide Number Placeholder 3">
            <a:extLst>
              <a:ext uri="{FF2B5EF4-FFF2-40B4-BE49-F238E27FC236}">
                <a16:creationId xmlns:a16="http://schemas.microsoft.com/office/drawing/2014/main" id="{0EB2E653-A1C2-42E0-9EF4-C78760EFA131}"/>
              </a:ext>
            </a:extLst>
          </p:cNvPr>
          <p:cNvSpPr>
            <a:spLocks noGrp="1"/>
          </p:cNvSpPr>
          <p:nvPr>
            <p:ph type="sldNum" idx="12"/>
          </p:nvPr>
        </p:nvSpPr>
        <p:spPr/>
        <p:txBody>
          <a:bodyPr/>
          <a:lstStyle/>
          <a:p>
            <a:fld id="{00000000-1234-1234-1234-123412341234}" type="slidenum">
              <a:rPr lang="en-US" smtClean="0"/>
              <a:pPr/>
              <a:t>46</a:t>
            </a:fld>
            <a:endParaRPr lang="en-US" dirty="0"/>
          </a:p>
        </p:txBody>
      </p:sp>
    </p:spTree>
    <p:extLst>
      <p:ext uri="{BB962C8B-B14F-4D97-AF65-F5344CB8AC3E}">
        <p14:creationId xmlns:p14="http://schemas.microsoft.com/office/powerpoint/2010/main" val="21222928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79FBB-9D87-4881-8AD8-DE7107181C89}"/>
              </a:ext>
            </a:extLst>
          </p:cNvPr>
          <p:cNvSpPr>
            <a:spLocks noGrp="1"/>
          </p:cNvSpPr>
          <p:nvPr>
            <p:ph type="title"/>
          </p:nvPr>
        </p:nvSpPr>
        <p:spPr/>
        <p:txBody>
          <a:bodyPr/>
          <a:lstStyle/>
          <a:p>
            <a:r>
              <a:rPr lang="en-US" dirty="0"/>
              <a:t>Docker Hub</a:t>
            </a:r>
          </a:p>
        </p:txBody>
      </p:sp>
      <p:sp>
        <p:nvSpPr>
          <p:cNvPr id="5" name="Slide Number Placeholder 3">
            <a:extLst>
              <a:ext uri="{FF2B5EF4-FFF2-40B4-BE49-F238E27FC236}">
                <a16:creationId xmlns:a16="http://schemas.microsoft.com/office/drawing/2014/main" id="{AD7CC746-CEE2-47F9-A222-A1B18EE9E5C2}"/>
              </a:ext>
            </a:extLst>
          </p:cNvPr>
          <p:cNvSpPr>
            <a:spLocks noGrp="1"/>
          </p:cNvSpPr>
          <p:nvPr>
            <p:ph type="sldNum" idx="12"/>
          </p:nvPr>
        </p:nvSpPr>
        <p:spPr/>
        <p:txBody>
          <a:bodyPr/>
          <a:lstStyle/>
          <a:p>
            <a:fld id="{00000000-1234-1234-1234-123412341234}" type="slidenum">
              <a:rPr lang="en-US" smtClean="0"/>
              <a:pPr/>
              <a:t>47</a:t>
            </a:fld>
            <a:endParaRPr lang="en-US" dirty="0"/>
          </a:p>
        </p:txBody>
      </p:sp>
      <p:pic>
        <p:nvPicPr>
          <p:cNvPr id="8" name="Picture 7">
            <a:extLst>
              <a:ext uri="{FF2B5EF4-FFF2-40B4-BE49-F238E27FC236}">
                <a16:creationId xmlns:a16="http://schemas.microsoft.com/office/drawing/2014/main" id="{862250A8-F327-4C96-8242-FE2AC418817F}"/>
              </a:ext>
            </a:extLst>
          </p:cNvPr>
          <p:cNvPicPr>
            <a:picLocks noChangeAspect="1"/>
          </p:cNvPicPr>
          <p:nvPr/>
        </p:nvPicPr>
        <p:blipFill>
          <a:blip r:embed="rId2"/>
          <a:stretch>
            <a:fillRect/>
          </a:stretch>
        </p:blipFill>
        <p:spPr>
          <a:xfrm>
            <a:off x="960331" y="2037121"/>
            <a:ext cx="7223339" cy="1300344"/>
          </a:xfrm>
          <a:prstGeom prst="rect">
            <a:avLst/>
          </a:prstGeom>
        </p:spPr>
      </p:pic>
    </p:spTree>
    <p:extLst>
      <p:ext uri="{BB962C8B-B14F-4D97-AF65-F5344CB8AC3E}">
        <p14:creationId xmlns:p14="http://schemas.microsoft.com/office/powerpoint/2010/main" val="18775909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79FBB-9D87-4881-8AD8-DE7107181C89}"/>
              </a:ext>
            </a:extLst>
          </p:cNvPr>
          <p:cNvSpPr>
            <a:spLocks noGrp="1"/>
          </p:cNvSpPr>
          <p:nvPr>
            <p:ph type="title"/>
          </p:nvPr>
        </p:nvSpPr>
        <p:spPr/>
        <p:txBody>
          <a:bodyPr/>
          <a:lstStyle/>
          <a:p>
            <a:r>
              <a:rPr lang="en-US" dirty="0"/>
              <a:t>Docker Hub</a:t>
            </a:r>
          </a:p>
        </p:txBody>
      </p:sp>
      <p:sp>
        <p:nvSpPr>
          <p:cNvPr id="5" name="Slide Number Placeholder 3">
            <a:extLst>
              <a:ext uri="{FF2B5EF4-FFF2-40B4-BE49-F238E27FC236}">
                <a16:creationId xmlns:a16="http://schemas.microsoft.com/office/drawing/2014/main" id="{8CF4BBED-A4CE-4A2C-99FE-A55C49787497}"/>
              </a:ext>
            </a:extLst>
          </p:cNvPr>
          <p:cNvSpPr>
            <a:spLocks noGrp="1"/>
          </p:cNvSpPr>
          <p:nvPr>
            <p:ph type="sldNum" idx="12"/>
          </p:nvPr>
        </p:nvSpPr>
        <p:spPr/>
        <p:txBody>
          <a:bodyPr/>
          <a:lstStyle/>
          <a:p>
            <a:fld id="{00000000-1234-1234-1234-123412341234}" type="slidenum">
              <a:rPr lang="en-US" smtClean="0"/>
              <a:pPr/>
              <a:t>48</a:t>
            </a:fld>
            <a:endParaRPr lang="en-US" dirty="0"/>
          </a:p>
        </p:txBody>
      </p:sp>
      <p:pic>
        <p:nvPicPr>
          <p:cNvPr id="7" name="Picture 6">
            <a:extLst>
              <a:ext uri="{FF2B5EF4-FFF2-40B4-BE49-F238E27FC236}">
                <a16:creationId xmlns:a16="http://schemas.microsoft.com/office/drawing/2014/main" id="{DEE8C2F7-1789-4853-8CCA-D509C4CB00D0}"/>
              </a:ext>
            </a:extLst>
          </p:cNvPr>
          <p:cNvPicPr>
            <a:picLocks noChangeAspect="1"/>
          </p:cNvPicPr>
          <p:nvPr/>
        </p:nvPicPr>
        <p:blipFill>
          <a:blip r:embed="rId2"/>
          <a:stretch>
            <a:fillRect/>
          </a:stretch>
        </p:blipFill>
        <p:spPr>
          <a:xfrm>
            <a:off x="2038973" y="1474499"/>
            <a:ext cx="5066054" cy="2954726"/>
          </a:xfrm>
          <a:prstGeom prst="rect">
            <a:avLst/>
          </a:prstGeom>
        </p:spPr>
      </p:pic>
    </p:spTree>
    <p:extLst>
      <p:ext uri="{BB962C8B-B14F-4D97-AF65-F5344CB8AC3E}">
        <p14:creationId xmlns:p14="http://schemas.microsoft.com/office/powerpoint/2010/main" val="42508453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79FBB-9D87-4881-8AD8-DE7107181C89}"/>
              </a:ext>
            </a:extLst>
          </p:cNvPr>
          <p:cNvSpPr>
            <a:spLocks noGrp="1"/>
          </p:cNvSpPr>
          <p:nvPr>
            <p:ph type="title"/>
          </p:nvPr>
        </p:nvSpPr>
        <p:spPr/>
        <p:txBody>
          <a:bodyPr/>
          <a:lstStyle/>
          <a:p>
            <a:r>
              <a:rPr lang="en-US" dirty="0"/>
              <a:t>Docker Hub</a:t>
            </a:r>
          </a:p>
        </p:txBody>
      </p:sp>
      <p:sp>
        <p:nvSpPr>
          <p:cNvPr id="5" name="Slide Number Placeholder 3">
            <a:extLst>
              <a:ext uri="{FF2B5EF4-FFF2-40B4-BE49-F238E27FC236}">
                <a16:creationId xmlns:a16="http://schemas.microsoft.com/office/drawing/2014/main" id="{BE2315FD-5152-4834-A83C-E13956244D8E}"/>
              </a:ext>
            </a:extLst>
          </p:cNvPr>
          <p:cNvSpPr>
            <a:spLocks noGrp="1"/>
          </p:cNvSpPr>
          <p:nvPr>
            <p:ph type="sldNum" idx="12"/>
          </p:nvPr>
        </p:nvSpPr>
        <p:spPr/>
        <p:txBody>
          <a:bodyPr/>
          <a:lstStyle/>
          <a:p>
            <a:fld id="{00000000-1234-1234-1234-123412341234}" type="slidenum">
              <a:rPr lang="en-US" smtClean="0"/>
              <a:pPr/>
              <a:t>49</a:t>
            </a:fld>
            <a:endParaRPr lang="en-US" dirty="0"/>
          </a:p>
        </p:txBody>
      </p:sp>
      <p:pic>
        <p:nvPicPr>
          <p:cNvPr id="8" name="Picture 7">
            <a:extLst>
              <a:ext uri="{FF2B5EF4-FFF2-40B4-BE49-F238E27FC236}">
                <a16:creationId xmlns:a16="http://schemas.microsoft.com/office/drawing/2014/main" id="{78DE7F16-C333-43BE-B280-F521A729911D}"/>
              </a:ext>
            </a:extLst>
          </p:cNvPr>
          <p:cNvPicPr>
            <a:picLocks noChangeAspect="1"/>
          </p:cNvPicPr>
          <p:nvPr/>
        </p:nvPicPr>
        <p:blipFill>
          <a:blip r:embed="rId2"/>
          <a:stretch>
            <a:fillRect/>
          </a:stretch>
        </p:blipFill>
        <p:spPr>
          <a:xfrm>
            <a:off x="1025624" y="1525297"/>
            <a:ext cx="7092751" cy="2453295"/>
          </a:xfrm>
          <a:prstGeom prst="rect">
            <a:avLst/>
          </a:prstGeom>
        </p:spPr>
      </p:pic>
    </p:spTree>
    <p:extLst>
      <p:ext uri="{BB962C8B-B14F-4D97-AF65-F5344CB8AC3E}">
        <p14:creationId xmlns:p14="http://schemas.microsoft.com/office/powerpoint/2010/main" val="2937520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8"/>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You experience our impact on a daily basis!</a:t>
            </a:r>
            <a:endParaRPr>
              <a:solidFill>
                <a:schemeClr val="dk1"/>
              </a:solidFill>
            </a:endParaRPr>
          </a:p>
        </p:txBody>
      </p:sp>
      <p:pic>
        <p:nvPicPr>
          <p:cNvPr id="352" name="Google Shape;352;p48"/>
          <p:cNvPicPr preferRelativeResize="0"/>
          <p:nvPr/>
        </p:nvPicPr>
        <p:blipFill rotWithShape="1">
          <a:blip r:embed="rId3">
            <a:alphaModFix/>
          </a:blip>
          <a:srcRect t="159" b="159"/>
          <a:stretch/>
        </p:blipFill>
        <p:spPr>
          <a:xfrm>
            <a:off x="3093132" y="2743626"/>
            <a:ext cx="3399588" cy="2258625"/>
          </a:xfrm>
          <a:prstGeom prst="rect">
            <a:avLst/>
          </a:prstGeom>
          <a:noFill/>
          <a:ln>
            <a:noFill/>
          </a:ln>
          <a:effectLst>
            <a:outerShdw blurRad="171450" dist="85725" dir="1200000" algn="bl" rotWithShape="0">
              <a:srgbClr val="000000">
                <a:alpha val="20000"/>
              </a:srgbClr>
            </a:outerShdw>
          </a:effectLst>
        </p:spPr>
      </p:pic>
      <p:pic>
        <p:nvPicPr>
          <p:cNvPr id="353" name="Google Shape;353;p48"/>
          <p:cNvPicPr preferRelativeResize="0"/>
          <p:nvPr/>
        </p:nvPicPr>
        <p:blipFill rotWithShape="1">
          <a:blip r:embed="rId4">
            <a:alphaModFix/>
          </a:blip>
          <a:srcRect/>
          <a:stretch/>
        </p:blipFill>
        <p:spPr>
          <a:xfrm>
            <a:off x="613700" y="1492849"/>
            <a:ext cx="3237473" cy="2157799"/>
          </a:xfrm>
          <a:prstGeom prst="rect">
            <a:avLst/>
          </a:prstGeom>
          <a:noFill/>
          <a:ln>
            <a:noFill/>
          </a:ln>
          <a:effectLst>
            <a:outerShdw blurRad="171450" dist="85725" dir="1200000" algn="bl" rotWithShape="0">
              <a:srgbClr val="000000">
                <a:alpha val="20000"/>
              </a:srgbClr>
            </a:outerShdw>
          </a:effectLst>
        </p:spPr>
      </p:pic>
      <p:pic>
        <p:nvPicPr>
          <p:cNvPr id="354" name="Google Shape;354;p48"/>
          <p:cNvPicPr preferRelativeResize="0"/>
          <p:nvPr/>
        </p:nvPicPr>
        <p:blipFill rotWithShape="1">
          <a:blip r:embed="rId5">
            <a:alphaModFix/>
          </a:blip>
          <a:srcRect/>
          <a:stretch/>
        </p:blipFill>
        <p:spPr>
          <a:xfrm>
            <a:off x="5488746" y="1295690"/>
            <a:ext cx="3065928" cy="2046430"/>
          </a:xfrm>
          <a:prstGeom prst="rect">
            <a:avLst/>
          </a:prstGeom>
          <a:noFill/>
          <a:ln>
            <a:noFill/>
          </a:ln>
          <a:effectLst>
            <a:outerShdw blurRad="171450" dist="85725" dir="1200000" algn="bl" rotWithShape="0">
              <a:srgbClr val="000000">
                <a:alpha val="20000"/>
              </a:srgbClr>
            </a:outerShdw>
          </a:effectLst>
        </p:spPr>
      </p:pic>
      <p:sp>
        <p:nvSpPr>
          <p:cNvPr id="355" name="Google Shape;355;p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79FBB-9D87-4881-8AD8-DE7107181C89}"/>
              </a:ext>
            </a:extLst>
          </p:cNvPr>
          <p:cNvSpPr>
            <a:spLocks noGrp="1"/>
          </p:cNvSpPr>
          <p:nvPr>
            <p:ph type="title"/>
          </p:nvPr>
        </p:nvSpPr>
        <p:spPr/>
        <p:txBody>
          <a:bodyPr/>
          <a:lstStyle/>
          <a:p>
            <a:r>
              <a:rPr lang="en-US" dirty="0"/>
              <a:t>Docker Hub</a:t>
            </a:r>
          </a:p>
        </p:txBody>
      </p:sp>
      <p:sp>
        <p:nvSpPr>
          <p:cNvPr id="6" name="Slide Number Placeholder 3">
            <a:extLst>
              <a:ext uri="{FF2B5EF4-FFF2-40B4-BE49-F238E27FC236}">
                <a16:creationId xmlns:a16="http://schemas.microsoft.com/office/drawing/2014/main" id="{821865E3-CBBB-428C-ACEA-9C89ED264CEB}"/>
              </a:ext>
            </a:extLst>
          </p:cNvPr>
          <p:cNvSpPr>
            <a:spLocks noGrp="1"/>
          </p:cNvSpPr>
          <p:nvPr>
            <p:ph type="sldNum" idx="12"/>
          </p:nvPr>
        </p:nvSpPr>
        <p:spPr/>
        <p:txBody>
          <a:bodyPr/>
          <a:lstStyle/>
          <a:p>
            <a:fld id="{00000000-1234-1234-1234-123412341234}" type="slidenum">
              <a:rPr lang="en-US" smtClean="0"/>
              <a:pPr/>
              <a:t>50</a:t>
            </a:fld>
            <a:endParaRPr lang="en-US" dirty="0"/>
          </a:p>
        </p:txBody>
      </p:sp>
      <p:pic>
        <p:nvPicPr>
          <p:cNvPr id="5" name="Picture 4">
            <a:extLst>
              <a:ext uri="{FF2B5EF4-FFF2-40B4-BE49-F238E27FC236}">
                <a16:creationId xmlns:a16="http://schemas.microsoft.com/office/drawing/2014/main" id="{25266D65-CCE0-431C-ABA5-D454AC1BDC4A}"/>
              </a:ext>
            </a:extLst>
          </p:cNvPr>
          <p:cNvPicPr>
            <a:picLocks noChangeAspect="1"/>
          </p:cNvPicPr>
          <p:nvPr/>
        </p:nvPicPr>
        <p:blipFill>
          <a:blip r:embed="rId2"/>
          <a:stretch>
            <a:fillRect/>
          </a:stretch>
        </p:blipFill>
        <p:spPr>
          <a:xfrm>
            <a:off x="1213220" y="1595662"/>
            <a:ext cx="6717560" cy="2400230"/>
          </a:xfrm>
          <a:prstGeom prst="rect">
            <a:avLst/>
          </a:prstGeom>
        </p:spPr>
      </p:pic>
    </p:spTree>
    <p:extLst>
      <p:ext uri="{BB962C8B-B14F-4D97-AF65-F5344CB8AC3E}">
        <p14:creationId xmlns:p14="http://schemas.microsoft.com/office/powerpoint/2010/main" val="1640090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79FBB-9D87-4881-8AD8-DE7107181C89}"/>
              </a:ext>
            </a:extLst>
          </p:cNvPr>
          <p:cNvSpPr>
            <a:spLocks noGrp="1"/>
          </p:cNvSpPr>
          <p:nvPr>
            <p:ph type="title"/>
          </p:nvPr>
        </p:nvSpPr>
        <p:spPr/>
        <p:txBody>
          <a:bodyPr/>
          <a:lstStyle/>
          <a:p>
            <a:r>
              <a:rPr lang="en-US" dirty="0"/>
              <a:t>Docker Hub</a:t>
            </a:r>
          </a:p>
        </p:txBody>
      </p:sp>
      <p:sp>
        <p:nvSpPr>
          <p:cNvPr id="5" name="Slide Number Placeholder 3">
            <a:extLst>
              <a:ext uri="{FF2B5EF4-FFF2-40B4-BE49-F238E27FC236}">
                <a16:creationId xmlns:a16="http://schemas.microsoft.com/office/drawing/2014/main" id="{926EA291-FDC4-4DAE-94DB-9452E99E9FF8}"/>
              </a:ext>
            </a:extLst>
          </p:cNvPr>
          <p:cNvSpPr>
            <a:spLocks noGrp="1"/>
          </p:cNvSpPr>
          <p:nvPr>
            <p:ph type="sldNum" idx="12"/>
          </p:nvPr>
        </p:nvSpPr>
        <p:spPr/>
        <p:txBody>
          <a:bodyPr/>
          <a:lstStyle/>
          <a:p>
            <a:fld id="{00000000-1234-1234-1234-123412341234}" type="slidenum">
              <a:rPr lang="en-US" smtClean="0"/>
              <a:pPr/>
              <a:t>51</a:t>
            </a:fld>
            <a:endParaRPr lang="en-US" dirty="0"/>
          </a:p>
        </p:txBody>
      </p:sp>
      <p:pic>
        <p:nvPicPr>
          <p:cNvPr id="6" name="Picture 5">
            <a:extLst>
              <a:ext uri="{FF2B5EF4-FFF2-40B4-BE49-F238E27FC236}">
                <a16:creationId xmlns:a16="http://schemas.microsoft.com/office/drawing/2014/main" id="{AD548CB0-2AD2-49A4-B9CC-53B0B308B902}"/>
              </a:ext>
            </a:extLst>
          </p:cNvPr>
          <p:cNvPicPr>
            <a:picLocks noChangeAspect="1"/>
          </p:cNvPicPr>
          <p:nvPr/>
        </p:nvPicPr>
        <p:blipFill>
          <a:blip r:embed="rId2"/>
          <a:stretch>
            <a:fillRect/>
          </a:stretch>
        </p:blipFill>
        <p:spPr>
          <a:xfrm>
            <a:off x="2891790" y="1225331"/>
            <a:ext cx="3360419" cy="3203894"/>
          </a:xfrm>
          <a:prstGeom prst="rect">
            <a:avLst/>
          </a:prstGeom>
        </p:spPr>
      </p:pic>
    </p:spTree>
    <p:extLst>
      <p:ext uri="{BB962C8B-B14F-4D97-AF65-F5344CB8AC3E}">
        <p14:creationId xmlns:p14="http://schemas.microsoft.com/office/powerpoint/2010/main" val="17444120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79FBB-9D87-4881-8AD8-DE7107181C89}"/>
              </a:ext>
            </a:extLst>
          </p:cNvPr>
          <p:cNvSpPr>
            <a:spLocks noGrp="1"/>
          </p:cNvSpPr>
          <p:nvPr>
            <p:ph type="title"/>
          </p:nvPr>
        </p:nvSpPr>
        <p:spPr/>
        <p:txBody>
          <a:bodyPr/>
          <a:lstStyle/>
          <a:p>
            <a:r>
              <a:rPr lang="en-US" dirty="0"/>
              <a:t>Building The Image</a:t>
            </a:r>
          </a:p>
        </p:txBody>
      </p:sp>
      <p:sp>
        <p:nvSpPr>
          <p:cNvPr id="3" name="Content Placeholder 2">
            <a:extLst>
              <a:ext uri="{FF2B5EF4-FFF2-40B4-BE49-F238E27FC236}">
                <a16:creationId xmlns:a16="http://schemas.microsoft.com/office/drawing/2014/main" id="{FE34D789-A701-4343-A323-789FA8ED6646}"/>
              </a:ext>
            </a:extLst>
          </p:cNvPr>
          <p:cNvSpPr>
            <a:spLocks noGrp="1"/>
          </p:cNvSpPr>
          <p:nvPr>
            <p:ph type="subTitle" idx="1"/>
          </p:nvPr>
        </p:nvSpPr>
        <p:spPr>
          <a:xfrm>
            <a:off x="613700" y="1249784"/>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To build the image from </a:t>
            </a:r>
            <a:r>
              <a:rPr lang="en-US" dirty="0" err="1">
                <a:solidFill>
                  <a:schemeClr val="tx1">
                    <a:lumMod val="50000"/>
                  </a:schemeClr>
                </a:solidFill>
              </a:rPr>
              <a:t>Dockerfile</a:t>
            </a:r>
            <a:r>
              <a:rPr lang="en-US" dirty="0">
                <a:solidFill>
                  <a:schemeClr val="tx1">
                    <a:lumMod val="50000"/>
                  </a:schemeClr>
                </a:solidFill>
              </a:rPr>
              <a:t> use </a:t>
            </a:r>
            <a:r>
              <a:rPr lang="en-US" i="1" dirty="0">
                <a:solidFill>
                  <a:schemeClr val="tx1">
                    <a:lumMod val="50000"/>
                  </a:schemeClr>
                </a:solidFill>
              </a:rPr>
              <a:t>docker build</a:t>
            </a:r>
          </a:p>
          <a:p>
            <a:pPr marL="514350" indent="-285750">
              <a:buFont typeface="Arial" panose="020B0604020202020204" pitchFamily="34" charset="0"/>
              <a:buChar char="•"/>
            </a:pPr>
            <a:r>
              <a:rPr lang="en-US" i="1" dirty="0">
                <a:solidFill>
                  <a:schemeClr val="tx1">
                    <a:lumMod val="50000"/>
                  </a:schemeClr>
                </a:solidFill>
              </a:rPr>
              <a:t>docker build -t &lt;tag name&gt; &lt;path to </a:t>
            </a:r>
            <a:r>
              <a:rPr lang="en-US" i="1" dirty="0" err="1">
                <a:solidFill>
                  <a:schemeClr val="tx1">
                    <a:lumMod val="50000"/>
                  </a:schemeClr>
                </a:solidFill>
              </a:rPr>
              <a:t>Dockerfile</a:t>
            </a:r>
            <a:r>
              <a:rPr lang="en-US" i="1" dirty="0">
                <a:solidFill>
                  <a:schemeClr val="tx1">
                    <a:lumMod val="50000"/>
                  </a:schemeClr>
                </a:solidFill>
              </a:rPr>
              <a:t>&gt;</a:t>
            </a:r>
          </a:p>
          <a:p>
            <a:pPr marL="514350" indent="-285750">
              <a:buFont typeface="Arial" panose="020B0604020202020204" pitchFamily="34" charset="0"/>
              <a:buChar char="•"/>
            </a:pPr>
            <a:r>
              <a:rPr lang="en-US" dirty="0">
                <a:solidFill>
                  <a:schemeClr val="tx1">
                    <a:lumMod val="50000"/>
                  </a:schemeClr>
                </a:solidFill>
              </a:rPr>
              <a:t>For example, </a:t>
            </a:r>
            <a:r>
              <a:rPr lang="en-US" i="1" dirty="0">
                <a:solidFill>
                  <a:schemeClr val="tx1">
                    <a:lumMod val="50000"/>
                  </a:schemeClr>
                </a:solidFill>
              </a:rPr>
              <a:t>docker build -t java-demo .</a:t>
            </a:r>
          </a:p>
          <a:p>
            <a:pPr marL="514350" indent="-285750">
              <a:buFont typeface="Arial" panose="020B0604020202020204" pitchFamily="34" charset="0"/>
              <a:buChar char="•"/>
            </a:pPr>
            <a:r>
              <a:rPr lang="en-US" dirty="0">
                <a:solidFill>
                  <a:schemeClr val="tx1">
                    <a:lumMod val="50000"/>
                  </a:schemeClr>
                </a:solidFill>
              </a:rPr>
              <a:t>Builds image from </a:t>
            </a:r>
            <a:r>
              <a:rPr lang="en-US" dirty="0" err="1">
                <a:solidFill>
                  <a:schemeClr val="tx1">
                    <a:lumMod val="50000"/>
                  </a:schemeClr>
                </a:solidFill>
              </a:rPr>
              <a:t>Dockerfile</a:t>
            </a:r>
            <a:r>
              <a:rPr lang="en-US" dirty="0">
                <a:solidFill>
                  <a:schemeClr val="tx1">
                    <a:lumMod val="50000"/>
                  </a:schemeClr>
                </a:solidFill>
              </a:rPr>
              <a:t> in current folder (.) with tag name “java-demo”</a:t>
            </a:r>
          </a:p>
          <a:p>
            <a:pPr marL="285750" indent="-285750">
              <a:buFont typeface="Arial" panose="020B0604020202020204" pitchFamily="34" charset="0"/>
              <a:buChar char="•"/>
            </a:pPr>
            <a:endParaRPr lang="en-US" i="1" dirty="0">
              <a:solidFill>
                <a:schemeClr val="tx1">
                  <a:lumMod val="50000"/>
                </a:schemeClr>
              </a:solidFill>
            </a:endParaRPr>
          </a:p>
          <a:p>
            <a:pPr marL="285750" indent="-285750">
              <a:buFont typeface="Arial" panose="020B0604020202020204" pitchFamily="34" charset="0"/>
              <a:buChar char="•"/>
            </a:pPr>
            <a:endParaRPr lang="en-US" dirty="0">
              <a:solidFill>
                <a:schemeClr val="tx1">
                  <a:lumMod val="50000"/>
                </a:schemeClr>
              </a:solidFill>
            </a:endParaRPr>
          </a:p>
        </p:txBody>
      </p:sp>
      <p:sp>
        <p:nvSpPr>
          <p:cNvPr id="5" name="Slide Number Placeholder 3">
            <a:extLst>
              <a:ext uri="{FF2B5EF4-FFF2-40B4-BE49-F238E27FC236}">
                <a16:creationId xmlns:a16="http://schemas.microsoft.com/office/drawing/2014/main" id="{5AE4AE54-1A7C-439C-8B4F-C12DB944C9EE}"/>
              </a:ext>
            </a:extLst>
          </p:cNvPr>
          <p:cNvSpPr>
            <a:spLocks noGrp="1"/>
          </p:cNvSpPr>
          <p:nvPr>
            <p:ph type="sldNum" idx="12"/>
          </p:nvPr>
        </p:nvSpPr>
        <p:spPr/>
        <p:txBody>
          <a:bodyPr/>
          <a:lstStyle/>
          <a:p>
            <a:fld id="{00000000-1234-1234-1234-123412341234}" type="slidenum">
              <a:rPr lang="en-US" smtClean="0"/>
              <a:pPr/>
              <a:t>52</a:t>
            </a:fld>
            <a:endParaRPr lang="en-US" dirty="0"/>
          </a:p>
        </p:txBody>
      </p:sp>
    </p:spTree>
    <p:extLst>
      <p:ext uri="{BB962C8B-B14F-4D97-AF65-F5344CB8AC3E}">
        <p14:creationId xmlns:p14="http://schemas.microsoft.com/office/powerpoint/2010/main" val="13441478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79FBB-9D87-4881-8AD8-DE7107181C89}"/>
              </a:ext>
            </a:extLst>
          </p:cNvPr>
          <p:cNvSpPr>
            <a:spLocks noGrp="1"/>
          </p:cNvSpPr>
          <p:nvPr>
            <p:ph type="title"/>
          </p:nvPr>
        </p:nvSpPr>
        <p:spPr/>
        <p:txBody>
          <a:bodyPr/>
          <a:lstStyle/>
          <a:p>
            <a:r>
              <a:rPr lang="en-US" dirty="0"/>
              <a:t>Building The Image</a:t>
            </a:r>
          </a:p>
        </p:txBody>
      </p:sp>
      <p:sp>
        <p:nvSpPr>
          <p:cNvPr id="3" name="Content Placeholder 2">
            <a:extLst>
              <a:ext uri="{FF2B5EF4-FFF2-40B4-BE49-F238E27FC236}">
                <a16:creationId xmlns:a16="http://schemas.microsoft.com/office/drawing/2014/main" id="{FE34D789-A701-4343-A323-789FA8ED6646}"/>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For tag name, can include optional detail:</a:t>
            </a:r>
          </a:p>
          <a:p>
            <a:pPr lvl="1">
              <a:buFont typeface="Wingdings" panose="05000000000000000000" pitchFamily="2" charset="2"/>
              <a:buChar char="Ø"/>
            </a:pPr>
            <a:r>
              <a:rPr lang="en-US" dirty="0">
                <a:solidFill>
                  <a:schemeClr val="tx1">
                    <a:lumMod val="50000"/>
                  </a:schemeClr>
                </a:solidFill>
              </a:rPr>
              <a:t>Docker ID in Docker Hub for eventual push to image registry</a:t>
            </a:r>
          </a:p>
          <a:p>
            <a:pPr lvl="1">
              <a:buFont typeface="Wingdings" panose="05000000000000000000" pitchFamily="2" charset="2"/>
              <a:buChar char="Ø"/>
            </a:pPr>
            <a:r>
              <a:rPr lang="en-US" dirty="0">
                <a:solidFill>
                  <a:schemeClr val="tx1">
                    <a:lumMod val="50000"/>
                  </a:schemeClr>
                </a:solidFill>
              </a:rPr>
              <a:t>Version identifier for tag – defaults to “latest” if excluded</a:t>
            </a:r>
          </a:p>
          <a:p>
            <a:pPr marL="514350" indent="-285750">
              <a:buFont typeface="Arial" panose="020B0604020202020204" pitchFamily="34" charset="0"/>
              <a:buChar char="•"/>
            </a:pPr>
            <a:r>
              <a:rPr lang="en-US" dirty="0">
                <a:solidFill>
                  <a:schemeClr val="tx1">
                    <a:lumMod val="50000"/>
                  </a:schemeClr>
                </a:solidFill>
              </a:rPr>
              <a:t>For example, </a:t>
            </a:r>
            <a:r>
              <a:rPr lang="en-US" i="1" dirty="0">
                <a:solidFill>
                  <a:schemeClr val="tx1">
                    <a:lumMod val="50000"/>
                  </a:schemeClr>
                </a:solidFill>
              </a:rPr>
              <a:t>docker build -t &lt;docker ID&gt;/&lt;tag name&gt;:&lt;version&gt; .</a:t>
            </a:r>
          </a:p>
          <a:p>
            <a:pPr marL="285750" indent="-285750">
              <a:buFont typeface="Arial" panose="020B0604020202020204" pitchFamily="34" charset="0"/>
              <a:buChar char="•"/>
            </a:pPr>
            <a:endParaRPr lang="en-US" dirty="0">
              <a:solidFill>
                <a:schemeClr val="tx1">
                  <a:lumMod val="50000"/>
                </a:schemeClr>
              </a:solidFill>
            </a:endParaRPr>
          </a:p>
        </p:txBody>
      </p:sp>
      <p:sp>
        <p:nvSpPr>
          <p:cNvPr id="5" name="Slide Number Placeholder 3">
            <a:extLst>
              <a:ext uri="{FF2B5EF4-FFF2-40B4-BE49-F238E27FC236}">
                <a16:creationId xmlns:a16="http://schemas.microsoft.com/office/drawing/2014/main" id="{8D971948-DA5F-4ED9-922B-06D01E88AF39}"/>
              </a:ext>
            </a:extLst>
          </p:cNvPr>
          <p:cNvSpPr>
            <a:spLocks noGrp="1"/>
          </p:cNvSpPr>
          <p:nvPr>
            <p:ph type="sldNum" idx="12"/>
          </p:nvPr>
        </p:nvSpPr>
        <p:spPr/>
        <p:txBody>
          <a:bodyPr/>
          <a:lstStyle/>
          <a:p>
            <a:fld id="{00000000-1234-1234-1234-123412341234}" type="slidenum">
              <a:rPr lang="en-US" smtClean="0"/>
              <a:pPr/>
              <a:t>53</a:t>
            </a:fld>
            <a:endParaRPr lang="en-US" dirty="0"/>
          </a:p>
        </p:txBody>
      </p:sp>
    </p:spTree>
    <p:extLst>
      <p:ext uri="{BB962C8B-B14F-4D97-AF65-F5344CB8AC3E}">
        <p14:creationId xmlns:p14="http://schemas.microsoft.com/office/powerpoint/2010/main" val="9536516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83FA-4793-2F4D-B8BD-F70AC849B912}"/>
              </a:ext>
            </a:extLst>
          </p:cNvPr>
          <p:cNvSpPr>
            <a:spLocks noGrp="1"/>
          </p:cNvSpPr>
          <p:nvPr>
            <p:ph type="title"/>
          </p:nvPr>
        </p:nvSpPr>
        <p:spPr/>
        <p:txBody>
          <a:bodyPr/>
          <a:lstStyle/>
          <a:p>
            <a:r>
              <a:rPr lang="en-US"/>
              <a:t>Application Bootstrapping with Docker and k8s</a:t>
            </a:r>
          </a:p>
        </p:txBody>
      </p:sp>
      <p:sp>
        <p:nvSpPr>
          <p:cNvPr id="3" name="Text Placeholder 2">
            <a:extLst>
              <a:ext uri="{FF2B5EF4-FFF2-40B4-BE49-F238E27FC236}">
                <a16:creationId xmlns:a16="http://schemas.microsoft.com/office/drawing/2014/main" id="{E08C40C1-EF4A-C44F-91ED-5AD529C8D3B2}"/>
              </a:ext>
            </a:extLst>
          </p:cNvPr>
          <p:cNvSpPr>
            <a:spLocks noGrp="1"/>
          </p:cNvSpPr>
          <p:nvPr>
            <p:ph type="subTitle" idx="1"/>
          </p:nvPr>
        </p:nvSpPr>
        <p:spPr>
          <a:xfrm>
            <a:off x="613700" y="1256125"/>
            <a:ext cx="7625100" cy="3173100"/>
          </a:xfrm>
        </p:spPr>
        <p:txBody>
          <a:bodyPr/>
          <a:lstStyle/>
          <a:p>
            <a:pPr marL="385763" indent="-214313" defTabSz="685800">
              <a:buFont typeface="Arial" panose="020B0604020202020204" pitchFamily="34" charset="0"/>
              <a:buChar char="•"/>
              <a:defRPr/>
            </a:pPr>
            <a:r>
              <a:rPr lang="en-US" dirty="0">
                <a:solidFill>
                  <a:schemeClr val="tx1">
                    <a:lumMod val="50000"/>
                  </a:schemeClr>
                </a:solidFill>
                <a:latin typeface="+mj-lt"/>
              </a:rPr>
              <a:t>K</a:t>
            </a:r>
            <a:r>
              <a:rPr lang="en-US" dirty="0" err="1">
                <a:solidFill>
                  <a:schemeClr val="tx1">
                    <a:lumMod val="50000"/>
                  </a:schemeClr>
                </a:solidFill>
                <a:latin typeface="+mj-lt"/>
                <a:sym typeface="Helvetica Neue Light"/>
              </a:rPr>
              <a:t>ubernetes</a:t>
            </a:r>
            <a:r>
              <a:rPr lang="en-US" dirty="0">
                <a:solidFill>
                  <a:schemeClr val="tx1">
                    <a:lumMod val="50000"/>
                  </a:schemeClr>
                </a:solidFill>
                <a:latin typeface="+mj-lt"/>
                <a:sym typeface="Helvetica Neue Light"/>
              </a:rPr>
              <a:t> provides a hosting environment for containerized applications</a:t>
            </a:r>
          </a:p>
          <a:p>
            <a:pPr marL="385763" indent="-214313" defTabSz="685800">
              <a:buFont typeface="Arial" panose="020B0604020202020204" pitchFamily="34" charset="0"/>
              <a:buChar char="•"/>
              <a:defRPr/>
            </a:pPr>
            <a:r>
              <a:rPr lang="en-US" dirty="0">
                <a:solidFill>
                  <a:schemeClr val="tx1">
                    <a:lumMod val="50000"/>
                  </a:schemeClr>
                </a:solidFill>
                <a:latin typeface="+mj-lt"/>
                <a:sym typeface="Helvetica Neue Light"/>
              </a:rPr>
              <a:t>Once you have a Docker image, you can work entirely within </a:t>
            </a:r>
            <a:r>
              <a:rPr lang="en-US" dirty="0">
                <a:solidFill>
                  <a:schemeClr val="tx1">
                    <a:lumMod val="50000"/>
                  </a:schemeClr>
                </a:solidFill>
                <a:latin typeface="+mj-lt"/>
              </a:rPr>
              <a:t>Kubernetes to deploy your app</a:t>
            </a:r>
            <a:endParaRPr lang="en-US" dirty="0">
              <a:solidFill>
                <a:schemeClr val="tx1">
                  <a:lumMod val="50000"/>
                </a:schemeClr>
              </a:solidFill>
              <a:latin typeface="+mj-lt"/>
              <a:sym typeface="Helvetica Neue Light"/>
            </a:endParaRPr>
          </a:p>
          <a:p>
            <a:pPr marL="514350" indent="-285750">
              <a:buFont typeface="Arial" panose="020B0604020202020204" pitchFamily="34" charset="0"/>
              <a:buChar char="•"/>
            </a:pPr>
            <a:endParaRPr lang="en-US" dirty="0">
              <a:solidFill>
                <a:schemeClr val="tx1">
                  <a:lumMod val="50000"/>
                </a:schemeClr>
              </a:solidFill>
              <a:latin typeface="+mj-lt"/>
            </a:endParaRPr>
          </a:p>
        </p:txBody>
      </p:sp>
      <p:sp>
        <p:nvSpPr>
          <p:cNvPr id="4" name="Slide Number Placeholder 3">
            <a:extLst>
              <a:ext uri="{FF2B5EF4-FFF2-40B4-BE49-F238E27FC236}">
                <a16:creationId xmlns:a16="http://schemas.microsoft.com/office/drawing/2014/main" id="{3672EBBC-4697-684F-822C-479F4E771A6C}"/>
              </a:ext>
            </a:extLst>
          </p:cNvPr>
          <p:cNvSpPr>
            <a:spLocks noGrp="1"/>
          </p:cNvSpPr>
          <p:nvPr>
            <p:ph type="sldNum" idx="12"/>
          </p:nvPr>
        </p:nvSpPr>
        <p:spPr/>
        <p:txBody>
          <a:bodyPr/>
          <a:lstStyle/>
          <a:p>
            <a:fld id="{00000000-1234-1234-1234-123412341234}" type="slidenum">
              <a:rPr lang="en-US" smtClean="0"/>
              <a:pPr/>
              <a:t>54</a:t>
            </a:fld>
            <a:endParaRPr lang="en-US"/>
          </a:p>
        </p:txBody>
      </p:sp>
    </p:spTree>
    <p:extLst>
      <p:ext uri="{BB962C8B-B14F-4D97-AF65-F5344CB8AC3E}">
        <p14:creationId xmlns:p14="http://schemas.microsoft.com/office/powerpoint/2010/main" val="19131048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7B833-9692-F84D-A405-5B2DC27BDFD5}"/>
              </a:ext>
            </a:extLst>
          </p:cNvPr>
          <p:cNvSpPr>
            <a:spLocks noGrp="1"/>
          </p:cNvSpPr>
          <p:nvPr>
            <p:ph type="title"/>
          </p:nvPr>
        </p:nvSpPr>
        <p:spPr/>
        <p:txBody>
          <a:bodyPr/>
          <a:lstStyle/>
          <a:p>
            <a:r>
              <a:rPr lang="en-US"/>
              <a:t>Open Container Initiative (OCI)</a:t>
            </a:r>
          </a:p>
        </p:txBody>
      </p:sp>
      <p:sp>
        <p:nvSpPr>
          <p:cNvPr id="3" name="Text Placeholder 2">
            <a:extLst>
              <a:ext uri="{FF2B5EF4-FFF2-40B4-BE49-F238E27FC236}">
                <a16:creationId xmlns:a16="http://schemas.microsoft.com/office/drawing/2014/main" id="{4E0A11D1-688F-7E41-964D-1B0AA897DF1C}"/>
              </a:ext>
            </a:extLst>
          </p:cNvPr>
          <p:cNvSpPr>
            <a:spLocks noGrp="1"/>
          </p:cNvSpPr>
          <p:nvPr>
            <p:ph type="subTitle" idx="1"/>
          </p:nvPr>
        </p:nvSpPr>
        <p:spPr>
          <a:xfrm>
            <a:off x="613700" y="1256125"/>
            <a:ext cx="7625100" cy="3173100"/>
          </a:xfrm>
        </p:spPr>
        <p:txBody>
          <a:bodyPr/>
          <a:lstStyle/>
          <a:p>
            <a:pPr marL="385763" indent="-214313">
              <a:buFont typeface="Arial" panose="020B0604020202020204" pitchFamily="34" charset="0"/>
              <a:buChar char="•"/>
            </a:pPr>
            <a:r>
              <a:rPr lang="en-US" dirty="0">
                <a:solidFill>
                  <a:schemeClr val="tx1">
                    <a:lumMod val="50000"/>
                  </a:schemeClr>
                </a:solidFill>
              </a:rPr>
              <a:t>The OCI is an open governance structure for the express purpose of creating open industry standards around container formats and runtimes</a:t>
            </a:r>
          </a:p>
          <a:p>
            <a:pPr marL="385763" indent="-214313">
              <a:buFont typeface="Arial" panose="020B0604020202020204" pitchFamily="34" charset="0"/>
              <a:buChar char="•"/>
            </a:pPr>
            <a:r>
              <a:rPr lang="en-US" dirty="0">
                <a:solidFill>
                  <a:schemeClr val="tx1">
                    <a:lumMod val="50000"/>
                  </a:schemeClr>
                </a:solidFill>
              </a:rPr>
              <a:t>Docker started it</a:t>
            </a:r>
          </a:p>
          <a:p>
            <a:pPr marL="385763" indent="-214313">
              <a:buFont typeface="Arial" panose="020B0604020202020204" pitchFamily="34" charset="0"/>
              <a:buChar char="•"/>
            </a:pPr>
            <a:r>
              <a:rPr lang="en-US" dirty="0">
                <a:solidFill>
                  <a:schemeClr val="tx1">
                    <a:lumMod val="50000"/>
                  </a:schemeClr>
                </a:solidFill>
              </a:rPr>
              <a:t>They have two specs: runtime-spec and image-spec</a:t>
            </a:r>
          </a:p>
          <a:p>
            <a:pPr marL="385763" indent="-214313">
              <a:buFont typeface="Arial" panose="020B0604020202020204" pitchFamily="34" charset="0"/>
              <a:buChar char="•"/>
            </a:pPr>
            <a:r>
              <a:rPr lang="en-US" dirty="0">
                <a:solidFill>
                  <a:schemeClr val="tx1">
                    <a:lumMod val="50000"/>
                  </a:schemeClr>
                </a:solidFill>
              </a:rPr>
              <a:t>This deals with containers in the abstract</a:t>
            </a:r>
          </a:p>
        </p:txBody>
      </p:sp>
      <p:sp>
        <p:nvSpPr>
          <p:cNvPr id="4" name="Slide Number Placeholder 3">
            <a:extLst>
              <a:ext uri="{FF2B5EF4-FFF2-40B4-BE49-F238E27FC236}">
                <a16:creationId xmlns:a16="http://schemas.microsoft.com/office/drawing/2014/main" id="{1B6E641F-239B-1141-9C16-3C42F4908BB5}"/>
              </a:ext>
            </a:extLst>
          </p:cNvPr>
          <p:cNvSpPr>
            <a:spLocks noGrp="1"/>
          </p:cNvSpPr>
          <p:nvPr>
            <p:ph type="sldNum" idx="12"/>
          </p:nvPr>
        </p:nvSpPr>
        <p:spPr/>
        <p:txBody>
          <a:bodyPr/>
          <a:lstStyle/>
          <a:p>
            <a:fld id="{00000000-1234-1234-1234-123412341234}" type="slidenum">
              <a:rPr lang="en-US" smtClean="0"/>
              <a:pPr/>
              <a:t>55</a:t>
            </a:fld>
            <a:endParaRPr lang="en-US"/>
          </a:p>
        </p:txBody>
      </p:sp>
    </p:spTree>
    <p:extLst>
      <p:ext uri="{BB962C8B-B14F-4D97-AF65-F5344CB8AC3E}">
        <p14:creationId xmlns:p14="http://schemas.microsoft.com/office/powerpoint/2010/main" val="40884776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E39EB-8D24-45D4-B768-C0C2C4A2FD0E}"/>
              </a:ext>
            </a:extLst>
          </p:cNvPr>
          <p:cNvSpPr>
            <a:spLocks noGrp="1"/>
          </p:cNvSpPr>
          <p:nvPr>
            <p:ph type="title"/>
          </p:nvPr>
        </p:nvSpPr>
        <p:spPr/>
        <p:txBody>
          <a:bodyPr/>
          <a:lstStyle/>
          <a:p>
            <a:r>
              <a:rPr lang="en-US"/>
              <a:t>Competing Container Runtimes</a:t>
            </a:r>
          </a:p>
        </p:txBody>
      </p:sp>
      <p:sp>
        <p:nvSpPr>
          <p:cNvPr id="3" name="Text Placeholder 2">
            <a:extLst>
              <a:ext uri="{FF2B5EF4-FFF2-40B4-BE49-F238E27FC236}">
                <a16:creationId xmlns:a16="http://schemas.microsoft.com/office/drawing/2014/main" id="{9002F39A-AB17-4ABA-89E4-5A180A38CABC}"/>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a:solidFill>
                  <a:schemeClr val="tx1">
                    <a:lumMod val="50000"/>
                  </a:schemeClr>
                </a:solidFill>
                <a:hlinkClick r:id="rId2">
                  <a:extLst>
                    <a:ext uri="{A12FA001-AC4F-418D-AE19-62706E023703}">
                      <ahyp:hlinkClr xmlns:ahyp="http://schemas.microsoft.com/office/drawing/2018/hyperlinkcolor" val="tx"/>
                    </a:ext>
                  </a:extLst>
                </a:hlinkClick>
              </a:rPr>
              <a:t>rkt</a:t>
            </a:r>
            <a:r>
              <a:rPr lang="en-US">
                <a:solidFill>
                  <a:schemeClr val="tx1">
                    <a:lumMod val="50000"/>
                  </a:schemeClr>
                </a:solidFill>
              </a:rPr>
              <a:t> from CoreOS</a:t>
            </a:r>
          </a:p>
          <a:p>
            <a:pPr marL="514350" indent="-285750">
              <a:buFont typeface="Arial" panose="020B0604020202020204" pitchFamily="34" charset="0"/>
              <a:buChar char="•"/>
            </a:pPr>
            <a:r>
              <a:rPr lang="en-US">
                <a:solidFill>
                  <a:schemeClr val="tx1">
                    <a:lumMod val="50000"/>
                  </a:schemeClr>
                </a:solidFill>
                <a:hlinkClick r:id="rId3">
                  <a:extLst>
                    <a:ext uri="{A12FA001-AC4F-418D-AE19-62706E023703}">
                      <ahyp:hlinkClr xmlns:ahyp="http://schemas.microsoft.com/office/drawing/2018/hyperlinkcolor" val="tx"/>
                    </a:ext>
                  </a:extLst>
                </a:hlinkClick>
              </a:rPr>
              <a:t>Mesos</a:t>
            </a:r>
            <a:r>
              <a:rPr lang="en-US">
                <a:solidFill>
                  <a:schemeClr val="tx1">
                    <a:lumMod val="50000"/>
                  </a:schemeClr>
                </a:solidFill>
              </a:rPr>
              <a:t> from Apache</a:t>
            </a:r>
          </a:p>
          <a:p>
            <a:pPr marL="514350" indent="-285750">
              <a:buFont typeface="Arial" panose="020B0604020202020204" pitchFamily="34" charset="0"/>
              <a:buChar char="•"/>
            </a:pPr>
            <a:r>
              <a:rPr lang="en-US">
                <a:solidFill>
                  <a:schemeClr val="tx1">
                    <a:lumMod val="50000"/>
                  </a:schemeClr>
                </a:solidFill>
                <a:hlinkClick r:id="rId4">
                  <a:extLst>
                    <a:ext uri="{A12FA001-AC4F-418D-AE19-62706E023703}">
                      <ahyp:hlinkClr xmlns:ahyp="http://schemas.microsoft.com/office/drawing/2018/hyperlinkcolor" val="tx"/>
                    </a:ext>
                  </a:extLst>
                </a:hlinkClick>
              </a:rPr>
              <a:t>LXC</a:t>
            </a:r>
            <a:r>
              <a:rPr lang="en-US">
                <a:solidFill>
                  <a:schemeClr val="tx1">
                    <a:lumMod val="50000"/>
                  </a:schemeClr>
                </a:solidFill>
              </a:rPr>
              <a:t> Linux containers</a:t>
            </a:r>
          </a:p>
        </p:txBody>
      </p:sp>
      <p:sp>
        <p:nvSpPr>
          <p:cNvPr id="4" name="Slide Number Placeholder 3">
            <a:extLst>
              <a:ext uri="{FF2B5EF4-FFF2-40B4-BE49-F238E27FC236}">
                <a16:creationId xmlns:a16="http://schemas.microsoft.com/office/drawing/2014/main" id="{F7C634F5-055B-4070-A23C-534F4E1B6506}"/>
              </a:ext>
            </a:extLst>
          </p:cNvPr>
          <p:cNvSpPr>
            <a:spLocks noGrp="1"/>
          </p:cNvSpPr>
          <p:nvPr>
            <p:ph type="sldNum" idx="12"/>
          </p:nvPr>
        </p:nvSpPr>
        <p:spPr/>
        <p:txBody>
          <a:bodyPr/>
          <a:lstStyle/>
          <a:p>
            <a:fld id="{00000000-1234-1234-1234-123412341234}" type="slidenum">
              <a:rPr lang="en-US" smtClean="0"/>
              <a:pPr/>
              <a:t>56</a:t>
            </a:fld>
            <a:endParaRPr lang="en-US"/>
          </a:p>
        </p:txBody>
      </p:sp>
    </p:spTree>
    <p:extLst>
      <p:ext uri="{BB962C8B-B14F-4D97-AF65-F5344CB8AC3E}">
        <p14:creationId xmlns:p14="http://schemas.microsoft.com/office/powerpoint/2010/main" val="30880623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5C16-AFC7-F34F-9416-A71AB7DDEA7D}"/>
              </a:ext>
            </a:extLst>
          </p:cNvPr>
          <p:cNvSpPr>
            <a:spLocks noGrp="1"/>
          </p:cNvSpPr>
          <p:nvPr>
            <p:ph type="title"/>
          </p:nvPr>
        </p:nvSpPr>
        <p:spPr/>
        <p:txBody>
          <a:bodyPr/>
          <a:lstStyle/>
          <a:p>
            <a:r>
              <a:rPr lang="en-US" dirty="0"/>
              <a:t>Lab 02</a:t>
            </a:r>
          </a:p>
        </p:txBody>
      </p:sp>
      <p:sp>
        <p:nvSpPr>
          <p:cNvPr id="4" name="Slide Number Placeholder 3">
            <a:extLst>
              <a:ext uri="{FF2B5EF4-FFF2-40B4-BE49-F238E27FC236}">
                <a16:creationId xmlns:a16="http://schemas.microsoft.com/office/drawing/2014/main" id="{B5104B3D-3614-D640-965C-8D8AB9FCC5EE}"/>
              </a:ext>
            </a:extLst>
          </p:cNvPr>
          <p:cNvSpPr>
            <a:spLocks noGrp="1"/>
          </p:cNvSpPr>
          <p:nvPr>
            <p:ph type="sldNum" idx="12"/>
          </p:nvPr>
        </p:nvSpPr>
        <p:spPr/>
        <p:txBody>
          <a:bodyPr/>
          <a:lstStyle/>
          <a:p>
            <a:fld id="{00000000-1234-1234-1234-123412341234}" type="slidenum">
              <a:rPr lang="en-US" smtClean="0"/>
              <a:pPr/>
              <a:t>57</a:t>
            </a:fld>
            <a:endParaRPr lang="en-US"/>
          </a:p>
        </p:txBody>
      </p:sp>
    </p:spTree>
    <p:extLst>
      <p:ext uri="{BB962C8B-B14F-4D97-AF65-F5344CB8AC3E}">
        <p14:creationId xmlns:p14="http://schemas.microsoft.com/office/powerpoint/2010/main" val="821649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23DDF-1592-2F43-8CBF-015985D96FE7}"/>
              </a:ext>
            </a:extLst>
          </p:cNvPr>
          <p:cNvSpPr>
            <a:spLocks noGrp="1"/>
          </p:cNvSpPr>
          <p:nvPr>
            <p:ph type="title"/>
          </p:nvPr>
        </p:nvSpPr>
        <p:spPr/>
        <p:txBody>
          <a:bodyPr/>
          <a:lstStyle/>
          <a:p>
            <a:r>
              <a:rPr lang="en-US" sz="2800" dirty="0">
                <a:solidFill>
                  <a:schemeClr val="bg1"/>
                </a:solidFill>
              </a:rPr>
              <a:t>Kubernetes and Container Orchestration</a:t>
            </a:r>
          </a:p>
        </p:txBody>
      </p:sp>
    </p:spTree>
    <p:extLst>
      <p:ext uri="{BB962C8B-B14F-4D97-AF65-F5344CB8AC3E}">
        <p14:creationId xmlns:p14="http://schemas.microsoft.com/office/powerpoint/2010/main" val="26908829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E44FC-00EA-5743-AF77-C197B0A03153}"/>
              </a:ext>
            </a:extLst>
          </p:cNvPr>
          <p:cNvSpPr>
            <a:spLocks noGrp="1"/>
          </p:cNvSpPr>
          <p:nvPr>
            <p:ph type="title"/>
          </p:nvPr>
        </p:nvSpPr>
        <p:spPr/>
        <p:txBody>
          <a:bodyPr/>
          <a:lstStyle/>
          <a:p>
            <a:r>
              <a:rPr lang="en-US"/>
              <a:t>Kubernetes (k8s) Overview</a:t>
            </a:r>
          </a:p>
        </p:txBody>
      </p:sp>
      <p:sp>
        <p:nvSpPr>
          <p:cNvPr id="3" name="Text Placeholder 2">
            <a:extLst>
              <a:ext uri="{FF2B5EF4-FFF2-40B4-BE49-F238E27FC236}">
                <a16:creationId xmlns:a16="http://schemas.microsoft.com/office/drawing/2014/main" id="{7A08FF28-07FB-0145-AD02-26370B5BDB85}"/>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a:solidFill>
                  <a:schemeClr val="tx1">
                    <a:lumMod val="50000"/>
                  </a:schemeClr>
                </a:solidFill>
              </a:rPr>
              <a:t>Kubernetes is a </a:t>
            </a:r>
            <a:r>
              <a:rPr lang="en-US" b="0" i="0">
                <a:solidFill>
                  <a:schemeClr val="tx1">
                    <a:lumMod val="50000"/>
                  </a:schemeClr>
                </a:solidFill>
                <a:effectLst/>
                <a:latin typeface="open sans" panose="020B0604020202020204" pitchFamily="34" charset="0"/>
              </a:rPr>
              <a:t>portable, extensible, open-source platform for managing containerized workloads and services</a:t>
            </a:r>
          </a:p>
        </p:txBody>
      </p:sp>
      <p:sp>
        <p:nvSpPr>
          <p:cNvPr id="4" name="Slide Number Placeholder 3">
            <a:extLst>
              <a:ext uri="{FF2B5EF4-FFF2-40B4-BE49-F238E27FC236}">
                <a16:creationId xmlns:a16="http://schemas.microsoft.com/office/drawing/2014/main" id="{168F6826-7B8A-E444-B5E4-7089E9A6272D}"/>
              </a:ext>
            </a:extLst>
          </p:cNvPr>
          <p:cNvSpPr>
            <a:spLocks noGrp="1"/>
          </p:cNvSpPr>
          <p:nvPr>
            <p:ph type="sldNum" idx="12"/>
          </p:nvPr>
        </p:nvSpPr>
        <p:spPr/>
        <p:txBody>
          <a:bodyPr/>
          <a:lstStyle/>
          <a:p>
            <a:fld id="{00000000-1234-1234-1234-123412341234}" type="slidenum">
              <a:rPr lang="en-US" smtClean="0"/>
              <a:pPr/>
              <a:t>59</a:t>
            </a:fld>
            <a:endParaRPr lang="en-US"/>
          </a:p>
        </p:txBody>
      </p:sp>
    </p:spTree>
    <p:extLst>
      <p:ext uri="{BB962C8B-B14F-4D97-AF65-F5344CB8AC3E}">
        <p14:creationId xmlns:p14="http://schemas.microsoft.com/office/powerpoint/2010/main" val="250218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9"/>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My pledge to you</a:t>
            </a:r>
            <a:endParaRPr>
              <a:solidFill>
                <a:schemeClr val="dk1"/>
              </a:solidFill>
            </a:endParaRPr>
          </a:p>
        </p:txBody>
      </p:sp>
      <p:sp>
        <p:nvSpPr>
          <p:cNvPr id="361" name="Google Shape;361;p49"/>
          <p:cNvSpPr txBox="1"/>
          <p:nvPr/>
        </p:nvSpPr>
        <p:spPr>
          <a:xfrm>
            <a:off x="613700" y="179415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rgbClr val="404040"/>
              </a:buClr>
              <a:buSzPts val="1500"/>
              <a:buFont typeface="Arial" panose="020B0604020202020204" pitchFamily="34" charset="0"/>
              <a:buChar char="•"/>
            </a:pPr>
            <a:r>
              <a:rPr lang="en" sz="1500" dirty="0">
                <a:solidFill>
                  <a:srgbClr val="404040"/>
                </a:solidFill>
              </a:rPr>
              <a:t>Make this interactive</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Font typeface="Arial" panose="020B0604020202020204" pitchFamily="34" charset="0"/>
              <a:buChar char="•"/>
            </a:pPr>
            <a:r>
              <a:rPr lang="en" sz="1500" dirty="0">
                <a:solidFill>
                  <a:srgbClr val="404040"/>
                </a:solidFill>
              </a:rPr>
              <a:t>Ask you questions </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Font typeface="Arial" panose="020B0604020202020204" pitchFamily="34" charset="0"/>
              <a:buChar char="•"/>
            </a:pPr>
            <a:r>
              <a:rPr lang="en" sz="1500" dirty="0">
                <a:solidFill>
                  <a:srgbClr val="404040"/>
                </a:solidFill>
              </a:rPr>
              <a:t>Ensure everyone can speak </a:t>
            </a:r>
            <a:endParaRPr sz="1500" dirty="0">
              <a:solidFill>
                <a:srgbClr val="404040"/>
              </a:solidFill>
            </a:endParaRPr>
          </a:p>
          <a:p>
            <a:pPr marL="457200" lvl="0" indent="-323850" algn="l" rtl="0">
              <a:lnSpc>
                <a:spcPct val="150000"/>
              </a:lnSpc>
              <a:spcBef>
                <a:spcPts val="1000"/>
              </a:spcBef>
              <a:spcAft>
                <a:spcPts val="1000"/>
              </a:spcAft>
              <a:buClr>
                <a:srgbClr val="404040"/>
              </a:buClr>
              <a:buSzPts val="1500"/>
              <a:buFont typeface="Arial" panose="020B0604020202020204" pitchFamily="34" charset="0"/>
              <a:buChar char="•"/>
            </a:pPr>
            <a:r>
              <a:rPr lang="en" sz="1500" dirty="0">
                <a:solidFill>
                  <a:srgbClr val="404040"/>
                </a:solidFill>
              </a:rPr>
              <a:t>Use an on-screen timer </a:t>
            </a:r>
            <a:endParaRPr sz="1500" dirty="0">
              <a:solidFill>
                <a:srgbClr val="404040"/>
              </a:solidFill>
            </a:endParaRPr>
          </a:p>
        </p:txBody>
      </p:sp>
      <p:sp>
        <p:nvSpPr>
          <p:cNvPr id="362" name="Google Shape;362;p49"/>
          <p:cNvSpPr txBox="1"/>
          <p:nvPr/>
        </p:nvSpPr>
        <p:spPr>
          <a:xfrm>
            <a:off x="613700" y="1289500"/>
            <a:ext cx="7806000" cy="377100"/>
          </a:xfrm>
          <a:prstGeom prst="rect">
            <a:avLst/>
          </a:prstGeom>
          <a:noFill/>
          <a:ln>
            <a:noFill/>
          </a:ln>
        </p:spPr>
        <p:txBody>
          <a:bodyPr spcFirstLastPara="1" wrap="square" lIns="91400" tIns="91400" rIns="91400" bIns="91400" anchor="t" anchorCtr="0">
            <a:noAutofit/>
          </a:bodyPr>
          <a:lstStyle/>
          <a:p>
            <a:pPr marL="0" lvl="0" indent="0" algn="l" rtl="0">
              <a:spcBef>
                <a:spcPts val="0"/>
              </a:spcBef>
              <a:spcAft>
                <a:spcPts val="0"/>
              </a:spcAft>
              <a:buNone/>
            </a:pPr>
            <a:r>
              <a:rPr lang="en" sz="1800" b="1">
                <a:solidFill>
                  <a:srgbClr val="F05A28"/>
                </a:solidFill>
              </a:rPr>
              <a:t>I will...</a:t>
            </a:r>
            <a:endParaRPr sz="1800" b="1">
              <a:solidFill>
                <a:srgbClr val="F05A28"/>
              </a:solidFill>
            </a:endParaRPr>
          </a:p>
        </p:txBody>
      </p:sp>
      <p:sp>
        <p:nvSpPr>
          <p:cNvPr id="363" name="Google Shape;363;p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DACF6-F782-C349-BDA8-72DD8C108860}"/>
              </a:ext>
            </a:extLst>
          </p:cNvPr>
          <p:cNvSpPr>
            <a:spLocks noGrp="1"/>
          </p:cNvSpPr>
          <p:nvPr>
            <p:ph type="title"/>
          </p:nvPr>
        </p:nvSpPr>
        <p:spPr/>
        <p:txBody>
          <a:bodyPr/>
          <a:lstStyle/>
          <a:p>
            <a:r>
              <a:rPr lang="en-US" sz="2100"/>
              <a:t>What is an Orchestrator and Why Do We Need It?</a:t>
            </a:r>
          </a:p>
        </p:txBody>
      </p:sp>
      <p:sp>
        <p:nvSpPr>
          <p:cNvPr id="3" name="Text Placeholder 2">
            <a:extLst>
              <a:ext uri="{FF2B5EF4-FFF2-40B4-BE49-F238E27FC236}">
                <a16:creationId xmlns:a16="http://schemas.microsoft.com/office/drawing/2014/main" id="{B2D3F6DA-3F4D-2749-B2DA-716937250643}"/>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latin typeface="open sans" panose="020B0604020202020204" pitchFamily="34" charset="0"/>
              </a:rPr>
              <a:t>What would it look like to manually control the containers needed for your application as your app scales or containers fail?</a:t>
            </a:r>
          </a:p>
          <a:p>
            <a:pPr marL="514350" indent="-285750">
              <a:buFont typeface="Arial" panose="020B0604020202020204" pitchFamily="34" charset="0"/>
              <a:buChar char="•"/>
            </a:pPr>
            <a:r>
              <a:rPr lang="en-US" dirty="0">
                <a:solidFill>
                  <a:schemeClr val="tx1">
                    <a:lumMod val="50000"/>
                  </a:schemeClr>
                </a:solidFill>
                <a:latin typeface="open sans" panose="020B0604020202020204" pitchFamily="34" charset="0"/>
              </a:rPr>
              <a:t>“Orchestration” is the execution of a defined workflow</a:t>
            </a:r>
            <a:endParaRPr lang="en-US" dirty="0">
              <a:solidFill>
                <a:schemeClr val="tx1">
                  <a:lumMod val="50000"/>
                </a:schemeClr>
              </a:solidFill>
            </a:endParaRPr>
          </a:p>
          <a:p>
            <a:pPr marL="514350" indent="-285750">
              <a:buFont typeface="Arial" panose="020B0604020202020204" pitchFamily="34" charset="0"/>
              <a:buChar char="•"/>
            </a:pPr>
            <a:r>
              <a:rPr lang="en-US" dirty="0">
                <a:solidFill>
                  <a:schemeClr val="tx1">
                    <a:lumMod val="50000"/>
                  </a:schemeClr>
                </a:solidFill>
              </a:rPr>
              <a:t>We can use an orchestrator to start and stop containers automatically based on your set rules</a:t>
            </a:r>
          </a:p>
          <a:p>
            <a:pPr marL="514350" indent="-285750">
              <a:buFont typeface="Arial" panose="020B0604020202020204" pitchFamily="34" charset="0"/>
              <a:buChar char="•"/>
            </a:pPr>
            <a:r>
              <a:rPr lang="en-US" dirty="0">
                <a:solidFill>
                  <a:schemeClr val="tx1">
                    <a:lumMod val="50000"/>
                  </a:schemeClr>
                </a:solidFill>
              </a:rPr>
              <a:t>What does this open up for you?</a:t>
            </a:r>
          </a:p>
        </p:txBody>
      </p:sp>
      <p:sp>
        <p:nvSpPr>
          <p:cNvPr id="4" name="Slide Number Placeholder 3">
            <a:extLst>
              <a:ext uri="{FF2B5EF4-FFF2-40B4-BE49-F238E27FC236}">
                <a16:creationId xmlns:a16="http://schemas.microsoft.com/office/drawing/2014/main" id="{342DD06F-9E34-7144-BD83-F827E0C0FF4D}"/>
              </a:ext>
            </a:extLst>
          </p:cNvPr>
          <p:cNvSpPr>
            <a:spLocks noGrp="1"/>
          </p:cNvSpPr>
          <p:nvPr>
            <p:ph type="sldNum" idx="12"/>
          </p:nvPr>
        </p:nvSpPr>
        <p:spPr/>
        <p:txBody>
          <a:bodyPr/>
          <a:lstStyle/>
          <a:p>
            <a:fld id="{00000000-1234-1234-1234-123412341234}" type="slidenum">
              <a:rPr lang="en-US" smtClean="0"/>
              <a:pPr/>
              <a:t>60</a:t>
            </a:fld>
            <a:endParaRPr lang="en-US"/>
          </a:p>
        </p:txBody>
      </p:sp>
    </p:spTree>
    <p:extLst>
      <p:ext uri="{BB962C8B-B14F-4D97-AF65-F5344CB8AC3E}">
        <p14:creationId xmlns:p14="http://schemas.microsoft.com/office/powerpoint/2010/main" val="8834445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D00E2BB7-7B96-4EC7-B1AC-C769CEBDBA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6956" y="1028375"/>
            <a:ext cx="8586788" cy="4012197"/>
          </a:xfrm>
          <a:prstGeom prst="rect">
            <a:avLst/>
          </a:prstGeom>
        </p:spPr>
      </p:pic>
      <p:sp>
        <p:nvSpPr>
          <p:cNvPr id="2" name="Title 1">
            <a:extLst>
              <a:ext uri="{FF2B5EF4-FFF2-40B4-BE49-F238E27FC236}">
                <a16:creationId xmlns:a16="http://schemas.microsoft.com/office/drawing/2014/main" id="{13C11970-8FA2-494E-A3C8-0EDC31C0A06B}"/>
              </a:ext>
            </a:extLst>
          </p:cNvPr>
          <p:cNvSpPr>
            <a:spLocks noGrp="1"/>
          </p:cNvSpPr>
          <p:nvPr>
            <p:ph type="title"/>
          </p:nvPr>
        </p:nvSpPr>
        <p:spPr/>
        <p:txBody>
          <a:bodyPr/>
          <a:lstStyle/>
          <a:p>
            <a:r>
              <a:rPr lang="en-US"/>
              <a:t>Architecture of k8s System</a:t>
            </a:r>
          </a:p>
        </p:txBody>
      </p:sp>
      <p:sp>
        <p:nvSpPr>
          <p:cNvPr id="4" name="Slide Number Placeholder 3">
            <a:extLst>
              <a:ext uri="{FF2B5EF4-FFF2-40B4-BE49-F238E27FC236}">
                <a16:creationId xmlns:a16="http://schemas.microsoft.com/office/drawing/2014/main" id="{93625727-5947-5A4C-9913-8B28BFE6A890}"/>
              </a:ext>
            </a:extLst>
          </p:cNvPr>
          <p:cNvSpPr>
            <a:spLocks noGrp="1"/>
          </p:cNvSpPr>
          <p:nvPr>
            <p:ph type="sldNum" idx="12"/>
          </p:nvPr>
        </p:nvSpPr>
        <p:spPr/>
        <p:txBody>
          <a:bodyPr/>
          <a:lstStyle/>
          <a:p>
            <a:fld id="{00000000-1234-1234-1234-123412341234}" type="slidenum">
              <a:rPr lang="en-US" smtClean="0"/>
              <a:pPr/>
              <a:t>61</a:t>
            </a:fld>
            <a:endParaRPr lang="en-US"/>
          </a:p>
        </p:txBody>
      </p:sp>
    </p:spTree>
    <p:extLst>
      <p:ext uri="{BB962C8B-B14F-4D97-AF65-F5344CB8AC3E}">
        <p14:creationId xmlns:p14="http://schemas.microsoft.com/office/powerpoint/2010/main" val="22549432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FE0EB-CBBE-A146-AAC1-68FCBB99082A}"/>
              </a:ext>
            </a:extLst>
          </p:cNvPr>
          <p:cNvSpPr>
            <a:spLocks noGrp="1"/>
          </p:cNvSpPr>
          <p:nvPr>
            <p:ph type="title"/>
          </p:nvPr>
        </p:nvSpPr>
        <p:spPr/>
        <p:txBody>
          <a:bodyPr/>
          <a:lstStyle/>
          <a:p>
            <a:r>
              <a:rPr lang="en-US"/>
              <a:t>Core Components of k8s</a:t>
            </a:r>
          </a:p>
        </p:txBody>
      </p:sp>
      <p:sp>
        <p:nvSpPr>
          <p:cNvPr id="3" name="Text Placeholder 2">
            <a:extLst>
              <a:ext uri="{FF2B5EF4-FFF2-40B4-BE49-F238E27FC236}">
                <a16:creationId xmlns:a16="http://schemas.microsoft.com/office/drawing/2014/main" id="{FCA71D91-AAD4-254F-A4E5-14ED9720EB8B}"/>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When you deploy Kubernetes, you get a cluster.</a:t>
            </a:r>
          </a:p>
          <a:p>
            <a:pPr marL="514350" indent="-285750">
              <a:buFont typeface="Arial" panose="020B0604020202020204" pitchFamily="34" charset="0"/>
              <a:buChar char="•"/>
            </a:pPr>
            <a:r>
              <a:rPr lang="en-US" dirty="0">
                <a:solidFill>
                  <a:schemeClr val="tx1">
                    <a:lumMod val="50000"/>
                  </a:schemeClr>
                </a:solidFill>
              </a:rPr>
              <a:t>A Kubernetes cluster consists of a set of worker machines, called nodes, that run containerized applications. Every cluster has at least one worker node.</a:t>
            </a:r>
          </a:p>
          <a:p>
            <a:pPr marL="514350" indent="-285750">
              <a:buFont typeface="Arial" panose="020B0604020202020204" pitchFamily="34" charset="0"/>
              <a:buChar char="•"/>
            </a:pPr>
            <a:r>
              <a:rPr lang="en-US" dirty="0">
                <a:solidFill>
                  <a:schemeClr val="tx1">
                    <a:lumMod val="50000"/>
                  </a:schemeClr>
                </a:solidFill>
              </a:rPr>
              <a:t>The worker node(s) host the Pods that are the components of the application workload.</a:t>
            </a:r>
          </a:p>
          <a:p>
            <a:pPr marL="514350" indent="-285750">
              <a:buFont typeface="Arial" panose="020B0604020202020204" pitchFamily="34" charset="0"/>
              <a:buChar char="•"/>
            </a:pPr>
            <a:r>
              <a:rPr lang="en-US" dirty="0">
                <a:solidFill>
                  <a:schemeClr val="tx1">
                    <a:lumMod val="50000"/>
                  </a:schemeClr>
                </a:solidFill>
              </a:rPr>
              <a:t>The control plane manages the worker nodes and the Pods in the cluster. </a:t>
            </a:r>
          </a:p>
          <a:p>
            <a:pPr marL="514350" indent="-285750">
              <a:buFont typeface="Arial" panose="020B0604020202020204" pitchFamily="34" charset="0"/>
              <a:buChar char="•"/>
            </a:pPr>
            <a:endParaRPr lang="en-US" dirty="0">
              <a:solidFill>
                <a:schemeClr val="tx1">
                  <a:lumMod val="50000"/>
                </a:schemeClr>
              </a:solidFill>
            </a:endParaRPr>
          </a:p>
        </p:txBody>
      </p:sp>
      <p:sp>
        <p:nvSpPr>
          <p:cNvPr id="4" name="Slide Number Placeholder 3">
            <a:extLst>
              <a:ext uri="{FF2B5EF4-FFF2-40B4-BE49-F238E27FC236}">
                <a16:creationId xmlns:a16="http://schemas.microsoft.com/office/drawing/2014/main" id="{EEA90B67-32F1-EE4A-85F2-438263F1F44D}"/>
              </a:ext>
            </a:extLst>
          </p:cNvPr>
          <p:cNvSpPr>
            <a:spLocks noGrp="1"/>
          </p:cNvSpPr>
          <p:nvPr>
            <p:ph type="sldNum" idx="12"/>
          </p:nvPr>
        </p:nvSpPr>
        <p:spPr/>
        <p:txBody>
          <a:bodyPr/>
          <a:lstStyle/>
          <a:p>
            <a:fld id="{00000000-1234-1234-1234-123412341234}" type="slidenum">
              <a:rPr lang="en-US" smtClean="0"/>
              <a:pPr/>
              <a:t>62</a:t>
            </a:fld>
            <a:endParaRPr lang="en-US"/>
          </a:p>
        </p:txBody>
      </p:sp>
    </p:spTree>
    <p:extLst>
      <p:ext uri="{BB962C8B-B14F-4D97-AF65-F5344CB8AC3E}">
        <p14:creationId xmlns:p14="http://schemas.microsoft.com/office/powerpoint/2010/main" val="26588170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BEA86-F2A1-A04F-B51B-1416F23016FA}"/>
              </a:ext>
            </a:extLst>
          </p:cNvPr>
          <p:cNvSpPr>
            <a:spLocks noGrp="1"/>
          </p:cNvSpPr>
          <p:nvPr>
            <p:ph type="title"/>
          </p:nvPr>
        </p:nvSpPr>
        <p:spPr/>
        <p:txBody>
          <a:bodyPr/>
          <a:lstStyle/>
          <a:p>
            <a:r>
              <a:rPr lang="en-US"/>
              <a:t>k8s Resource/Manifest</a:t>
            </a:r>
          </a:p>
        </p:txBody>
      </p:sp>
      <p:sp>
        <p:nvSpPr>
          <p:cNvPr id="3" name="Text Placeholder 2">
            <a:extLst>
              <a:ext uri="{FF2B5EF4-FFF2-40B4-BE49-F238E27FC236}">
                <a16:creationId xmlns:a16="http://schemas.microsoft.com/office/drawing/2014/main" id="{C23753EE-F9E1-5F4B-B184-3AA1577FC21A}"/>
              </a:ext>
            </a:extLst>
          </p:cNvPr>
          <p:cNvSpPr>
            <a:spLocks noGrp="1"/>
          </p:cNvSpPr>
          <p:nvPr>
            <p:ph type="subTitle" idx="1"/>
          </p:nvPr>
        </p:nvSpPr>
        <p:spPr>
          <a:xfrm>
            <a:off x="613700" y="1249784"/>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Kubernetes manifests are text files, usually written in YAML</a:t>
            </a:r>
          </a:p>
          <a:p>
            <a:pPr marL="514350" indent="-285750">
              <a:buFont typeface="Arial" panose="020B0604020202020204" pitchFamily="34" charset="0"/>
              <a:buChar char="•"/>
            </a:pPr>
            <a:r>
              <a:rPr lang="en-US" dirty="0">
                <a:solidFill>
                  <a:schemeClr val="tx1">
                    <a:lumMod val="50000"/>
                  </a:schemeClr>
                </a:solidFill>
              </a:rPr>
              <a:t>They are used to create, modify and delete Kubernetes resources</a:t>
            </a:r>
          </a:p>
        </p:txBody>
      </p:sp>
      <p:sp>
        <p:nvSpPr>
          <p:cNvPr id="4" name="Slide Number Placeholder 3">
            <a:extLst>
              <a:ext uri="{FF2B5EF4-FFF2-40B4-BE49-F238E27FC236}">
                <a16:creationId xmlns:a16="http://schemas.microsoft.com/office/drawing/2014/main" id="{7FC98FAE-CBAB-6F46-B870-91697AED51D7}"/>
              </a:ext>
            </a:extLst>
          </p:cNvPr>
          <p:cNvSpPr>
            <a:spLocks noGrp="1"/>
          </p:cNvSpPr>
          <p:nvPr>
            <p:ph type="sldNum" idx="12"/>
          </p:nvPr>
        </p:nvSpPr>
        <p:spPr/>
        <p:txBody>
          <a:bodyPr/>
          <a:lstStyle/>
          <a:p>
            <a:fld id="{00000000-1234-1234-1234-123412341234}" type="slidenum">
              <a:rPr lang="en-US" smtClean="0"/>
              <a:pPr/>
              <a:t>63</a:t>
            </a:fld>
            <a:endParaRPr lang="en-US"/>
          </a:p>
        </p:txBody>
      </p:sp>
    </p:spTree>
    <p:extLst>
      <p:ext uri="{BB962C8B-B14F-4D97-AF65-F5344CB8AC3E}">
        <p14:creationId xmlns:p14="http://schemas.microsoft.com/office/powerpoint/2010/main" val="20082790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6" name="Google Shape;157;p26">
            <a:extLst>
              <a:ext uri="{FF2B5EF4-FFF2-40B4-BE49-F238E27FC236}">
                <a16:creationId xmlns:a16="http://schemas.microsoft.com/office/drawing/2014/main" id="{FEA7BC9C-287D-447D-8382-DA8CE6239C48}"/>
              </a:ext>
            </a:extLst>
          </p:cNvPr>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lgn="l">
              <a:buClr>
                <a:srgbClr val="233445"/>
              </a:buClr>
              <a:buSzPts val="3200"/>
            </a:pPr>
            <a:r>
              <a:rPr lang="en-US" dirty="0">
                <a:latin typeface="Helvetica Neue"/>
                <a:ea typeface="Helvetica Neue"/>
                <a:cs typeface="Helvetica Neue"/>
                <a:sym typeface="Helvetica Neue"/>
              </a:rPr>
              <a:t>Kubernetes Architecture</a:t>
            </a:r>
            <a:endParaRPr dirty="0">
              <a:latin typeface="Helvetica Neue"/>
              <a:ea typeface="Helvetica Neue"/>
              <a:cs typeface="Helvetica Neue"/>
              <a:sym typeface="Helvetica Neue"/>
            </a:endParaRPr>
          </a:p>
        </p:txBody>
      </p:sp>
      <p:sp>
        <p:nvSpPr>
          <p:cNvPr id="730" name="Google Shape;730;p109"/>
          <p:cNvSpPr txBox="1">
            <a:spLocks noGrp="1"/>
          </p:cNvSpPr>
          <p:nvPr>
            <p:ph type="subTitle" idx="1"/>
          </p:nvPr>
        </p:nvSpPr>
        <p:spPr>
          <a:xfrm>
            <a:off x="613700" y="1256125"/>
            <a:ext cx="7625100" cy="3173100"/>
          </a:xfrm>
          <a:prstGeom prst="rect">
            <a:avLst/>
          </a:prstGeom>
        </p:spPr>
        <p:txBody>
          <a:bodyPr spcFirstLastPara="1" wrap="square" lIns="91425" tIns="91425" rIns="91425" bIns="91425" anchor="t" anchorCtr="0">
            <a:noAutofit/>
          </a:bodyPr>
          <a:lstStyle/>
          <a:p>
            <a:pPr indent="-330192">
              <a:buClr>
                <a:srgbClr val="000000"/>
              </a:buClr>
              <a:buSzPts val="1600"/>
              <a:buFont typeface="Arial" panose="020B0604020202020204" pitchFamily="34" charset="0"/>
              <a:buChar char="•"/>
            </a:pPr>
            <a:r>
              <a:rPr lang="en" dirty="0">
                <a:solidFill>
                  <a:srgbClr val="000000"/>
                </a:solidFill>
              </a:rPr>
              <a:t>Kubernetes automates and monitors the lifecycle of a stateless application</a:t>
            </a:r>
            <a:endParaRPr dirty="0">
              <a:solidFill>
                <a:srgbClr val="000000"/>
              </a:solidFill>
            </a:endParaRPr>
          </a:p>
          <a:p>
            <a:pPr indent="-330192">
              <a:buClr>
                <a:srgbClr val="000000"/>
              </a:buClr>
              <a:buSzPts val="1600"/>
              <a:buFont typeface="Arial" panose="020B0604020202020204" pitchFamily="34" charset="0"/>
              <a:buChar char="•"/>
            </a:pPr>
            <a:r>
              <a:rPr lang="en" dirty="0">
                <a:solidFill>
                  <a:srgbClr val="000000"/>
                </a:solidFill>
              </a:rPr>
              <a:t>It can scale the app up or down and ensure it keeps running</a:t>
            </a:r>
            <a:endParaRPr dirty="0">
              <a:solidFill>
                <a:srgbClr val="000000"/>
              </a:solidFill>
            </a:endParaRPr>
          </a:p>
          <a:p>
            <a:pPr indent="-330192">
              <a:buClr>
                <a:srgbClr val="000000"/>
              </a:buClr>
              <a:buSzPts val="1600"/>
              <a:buFont typeface="Arial" panose="020B0604020202020204" pitchFamily="34" charset="0"/>
              <a:buChar char="•"/>
            </a:pPr>
            <a:r>
              <a:rPr lang="en" dirty="0">
                <a:solidFill>
                  <a:srgbClr val="000000"/>
                </a:solidFill>
              </a:rPr>
              <a:t>Kubernetes cluster consists of computers called nodes </a:t>
            </a:r>
            <a:endParaRPr dirty="0">
              <a:solidFill>
                <a:srgbClr val="000000"/>
              </a:solidFill>
            </a:endParaRPr>
          </a:p>
          <a:p>
            <a:pPr indent="-330192">
              <a:buClr>
                <a:srgbClr val="000000"/>
              </a:buClr>
              <a:buSzPts val="1600"/>
              <a:buFont typeface="Arial" panose="020B0604020202020204" pitchFamily="34" charset="0"/>
              <a:buChar char="•"/>
            </a:pPr>
            <a:r>
              <a:rPr lang="en" dirty="0">
                <a:solidFill>
                  <a:srgbClr val="000000"/>
                </a:solidFill>
              </a:rPr>
              <a:t>The basic unit of work in kubernetes is called a pod, which is a group of one or more containers</a:t>
            </a:r>
            <a:endParaRPr dirty="0">
              <a:solidFill>
                <a:srgbClr val="000000"/>
              </a:solidFill>
            </a:endParaRPr>
          </a:p>
          <a:p>
            <a:pPr indent="-330192">
              <a:buClr>
                <a:srgbClr val="000000"/>
              </a:buClr>
              <a:buSzPts val="1600"/>
              <a:buFont typeface="Arial" panose="020B0604020202020204" pitchFamily="34" charset="0"/>
              <a:buChar char="•"/>
            </a:pPr>
            <a:r>
              <a:rPr lang="en" dirty="0">
                <a:solidFill>
                  <a:srgbClr val="000000"/>
                </a:solidFill>
              </a:rPr>
              <a:t>Kubernetes can be divided into planes  </a:t>
            </a:r>
            <a:endParaRPr dirty="0">
              <a:solidFill>
                <a:srgbClr val="000000"/>
              </a:solidFill>
            </a:endParaRPr>
          </a:p>
          <a:p>
            <a:pPr lvl="1" indent="-330192">
              <a:spcBef>
                <a:spcPts val="0"/>
              </a:spcBef>
              <a:buClr>
                <a:srgbClr val="000000"/>
              </a:buClr>
              <a:buSzPts val="1600"/>
              <a:buFont typeface="Wingdings" panose="05000000000000000000" pitchFamily="2" charset="2"/>
              <a:buChar char="Ø"/>
            </a:pPr>
            <a:r>
              <a:rPr lang="en" dirty="0">
                <a:solidFill>
                  <a:srgbClr val="000000"/>
                </a:solidFill>
              </a:rPr>
              <a:t>Control plane - the actual pods that the kubernetes core components runs on, exposing the api, etc...</a:t>
            </a:r>
            <a:endParaRPr dirty="0">
              <a:solidFill>
                <a:srgbClr val="000000"/>
              </a:solidFill>
            </a:endParaRPr>
          </a:p>
          <a:p>
            <a:pPr lvl="1" indent="-330192">
              <a:spcBef>
                <a:spcPts val="0"/>
              </a:spcBef>
              <a:buClr>
                <a:srgbClr val="000000"/>
              </a:buClr>
              <a:buSzPts val="1600"/>
              <a:buFont typeface="Wingdings" panose="05000000000000000000" pitchFamily="2" charset="2"/>
              <a:buChar char="Ø"/>
            </a:pPr>
            <a:r>
              <a:rPr lang="en" dirty="0">
                <a:solidFill>
                  <a:srgbClr val="000000"/>
                </a:solidFill>
              </a:rPr>
              <a:t>Data Plane - everything else meaning the nodes and pods which the application runs on</a:t>
            </a:r>
            <a:endParaRPr dirty="0">
              <a:solidFill>
                <a:srgbClr val="000000"/>
              </a:solidFill>
            </a:endParaRPr>
          </a:p>
        </p:txBody>
      </p:sp>
      <p:sp>
        <p:nvSpPr>
          <p:cNvPr id="4" name="Slide Number Placeholder 3">
            <a:extLst>
              <a:ext uri="{FF2B5EF4-FFF2-40B4-BE49-F238E27FC236}">
                <a16:creationId xmlns:a16="http://schemas.microsoft.com/office/drawing/2014/main" id="{1AB01804-093A-40DB-9AE9-589BA12DA120}"/>
              </a:ext>
            </a:extLst>
          </p:cNvPr>
          <p:cNvSpPr>
            <a:spLocks noGrp="1"/>
          </p:cNvSpPr>
          <p:nvPr>
            <p:ph type="sldNum" idx="12"/>
          </p:nvPr>
        </p:nvSpPr>
        <p:spPr/>
        <p:txBody>
          <a:bodyPr/>
          <a:lstStyle/>
          <a:p>
            <a:pPr algn="ctr"/>
            <a:fld id="{00000000-1234-1234-1234-123412341234}" type="slidenum">
              <a:rPr lang="en-US" smtClean="0"/>
              <a:pPr algn="ctr"/>
              <a:t>64</a:t>
            </a:fld>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6" name="Google Shape;157;p26">
            <a:extLst>
              <a:ext uri="{FF2B5EF4-FFF2-40B4-BE49-F238E27FC236}">
                <a16:creationId xmlns:a16="http://schemas.microsoft.com/office/drawing/2014/main" id="{2D9FCC48-FD3F-4A94-8E9F-CF4CD79D855C}"/>
              </a:ext>
            </a:extLst>
          </p:cNvPr>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lgn="l">
              <a:buClr>
                <a:srgbClr val="233445"/>
              </a:buClr>
              <a:buSzPts val="3200"/>
            </a:pPr>
            <a:r>
              <a:rPr lang="en-US" dirty="0">
                <a:latin typeface="Helvetica Neue"/>
                <a:ea typeface="Helvetica Neue"/>
                <a:cs typeface="Helvetica Neue"/>
                <a:sym typeface="Helvetica Neue"/>
              </a:rPr>
              <a:t>Kubernetes Architecture</a:t>
            </a:r>
            <a:endParaRPr dirty="0">
              <a:latin typeface="Helvetica Neue"/>
              <a:ea typeface="Helvetica Neue"/>
              <a:cs typeface="Helvetica Neue"/>
              <a:sym typeface="Helvetica Neue"/>
            </a:endParaRPr>
          </a:p>
        </p:txBody>
      </p:sp>
      <p:sp>
        <p:nvSpPr>
          <p:cNvPr id="736" name="Google Shape;736;p110"/>
          <p:cNvSpPr txBox="1">
            <a:spLocks noGrp="1"/>
          </p:cNvSpPr>
          <p:nvPr>
            <p:ph type="subTitle" idx="1"/>
          </p:nvPr>
        </p:nvSpPr>
        <p:spPr>
          <a:xfrm>
            <a:off x="613700" y="1257805"/>
            <a:ext cx="7625100" cy="3173100"/>
          </a:xfrm>
          <a:prstGeom prst="rect">
            <a:avLst/>
          </a:prstGeom>
        </p:spPr>
        <p:txBody>
          <a:bodyPr spcFirstLastPara="1" wrap="square" lIns="91425" tIns="91425" rIns="91425" bIns="91425" anchor="t" anchorCtr="0">
            <a:noAutofit/>
          </a:bodyPr>
          <a:lstStyle/>
          <a:p>
            <a:pPr>
              <a:lnSpc>
                <a:spcPct val="100000"/>
              </a:lnSpc>
              <a:buClr>
                <a:schemeClr val="dk1"/>
              </a:buClr>
              <a:buFont typeface="Arial" panose="020B0604020202020204" pitchFamily="34" charset="0"/>
              <a:buChar char="•"/>
            </a:pPr>
            <a:r>
              <a:rPr lang="en" dirty="0">
                <a:solidFill>
                  <a:schemeClr val="dk1"/>
                </a:solidFill>
              </a:rPr>
              <a:t>In short, control plane is what monitors the cluster, schedules the work, makes the changes, etc…</a:t>
            </a:r>
            <a:endParaRPr dirty="0">
              <a:solidFill>
                <a:schemeClr val="dk1"/>
              </a:solidFill>
            </a:endParaRPr>
          </a:p>
          <a:p>
            <a:pPr>
              <a:lnSpc>
                <a:spcPct val="100000"/>
              </a:lnSpc>
              <a:buClr>
                <a:schemeClr val="dk1"/>
              </a:buClr>
              <a:buFont typeface="Arial" panose="020B0604020202020204" pitchFamily="34" charset="0"/>
              <a:buChar char="•"/>
            </a:pPr>
            <a:r>
              <a:rPr lang="en" dirty="0">
                <a:solidFill>
                  <a:schemeClr val="dk1"/>
                </a:solidFill>
              </a:rPr>
              <a:t>The nodes are what actually do the real work, report back to the master, and watch for changes</a:t>
            </a:r>
            <a:endParaRPr dirty="0">
              <a:solidFill>
                <a:schemeClr val="dk1"/>
              </a:solidFill>
            </a:endParaRPr>
          </a:p>
          <a:p>
            <a:pPr marL="257175" indent="-257175">
              <a:buFont typeface="Wingdings" panose="05000000000000000000" pitchFamily="2" charset="2"/>
              <a:buChar char="Ø"/>
            </a:pPr>
            <a:endParaRPr dirty="0">
              <a:solidFill>
                <a:schemeClr val="dk1"/>
              </a:solidFill>
            </a:endParaRPr>
          </a:p>
          <a:p>
            <a:pPr marL="257175" indent="-257175">
              <a:buFont typeface="Wingdings" panose="05000000000000000000" pitchFamily="2" charset="2"/>
              <a:buChar char="Ø"/>
            </a:pPr>
            <a:endParaRPr dirty="0">
              <a:solidFill>
                <a:schemeClr val="dk1"/>
              </a:solidFill>
            </a:endParaRPr>
          </a:p>
          <a:p>
            <a:pPr marL="714364" indent="-257175">
              <a:buFont typeface="Wingdings" panose="05000000000000000000" pitchFamily="2" charset="2"/>
              <a:buChar char="Ø"/>
            </a:pPr>
            <a:endParaRPr dirty="0">
              <a:solidFill>
                <a:schemeClr val="dk1"/>
              </a:solidFill>
            </a:endParaRPr>
          </a:p>
        </p:txBody>
      </p:sp>
      <p:sp>
        <p:nvSpPr>
          <p:cNvPr id="4" name="Slide Number Placeholder 3">
            <a:extLst>
              <a:ext uri="{FF2B5EF4-FFF2-40B4-BE49-F238E27FC236}">
                <a16:creationId xmlns:a16="http://schemas.microsoft.com/office/drawing/2014/main" id="{BCA71FEE-2B25-40BF-A18D-17646BFC925F}"/>
              </a:ext>
            </a:extLst>
          </p:cNvPr>
          <p:cNvSpPr>
            <a:spLocks noGrp="1"/>
          </p:cNvSpPr>
          <p:nvPr>
            <p:ph type="sldNum" idx="12"/>
          </p:nvPr>
        </p:nvSpPr>
        <p:spPr/>
        <p:txBody>
          <a:bodyPr/>
          <a:lstStyle/>
          <a:p>
            <a:pPr algn="ctr"/>
            <a:fld id="{00000000-1234-1234-1234-123412341234}" type="slidenum">
              <a:rPr lang="en-US" smtClean="0"/>
              <a:pPr algn="ctr"/>
              <a:t>65</a:t>
            </a:fld>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6" name="Google Shape;157;p26">
            <a:extLst>
              <a:ext uri="{FF2B5EF4-FFF2-40B4-BE49-F238E27FC236}">
                <a16:creationId xmlns:a16="http://schemas.microsoft.com/office/drawing/2014/main" id="{D91C700C-EA16-4460-B6FE-032C5C5912CE}"/>
              </a:ext>
            </a:extLst>
          </p:cNvPr>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lgn="l">
              <a:buClr>
                <a:srgbClr val="233445"/>
              </a:buClr>
              <a:buSzPts val="3200"/>
            </a:pPr>
            <a:r>
              <a:rPr lang="en-US" dirty="0">
                <a:latin typeface="Helvetica Neue"/>
                <a:ea typeface="Helvetica Neue"/>
                <a:cs typeface="Helvetica Neue"/>
                <a:sym typeface="Helvetica Neue"/>
              </a:rPr>
              <a:t>Kubernetes Control Plane &amp; Data Plane</a:t>
            </a:r>
            <a:endParaRPr dirty="0">
              <a:latin typeface="Helvetica Neue"/>
              <a:ea typeface="Helvetica Neue"/>
              <a:cs typeface="Helvetica Neue"/>
              <a:sym typeface="Helvetica Neue"/>
            </a:endParaRPr>
          </a:p>
        </p:txBody>
      </p:sp>
      <p:sp>
        <p:nvSpPr>
          <p:cNvPr id="742" name="Google Shape;742;p111"/>
          <p:cNvSpPr txBox="1">
            <a:spLocks noGrp="1"/>
          </p:cNvSpPr>
          <p:nvPr>
            <p:ph type="subTitle" idx="1"/>
          </p:nvPr>
        </p:nvSpPr>
        <p:spPr>
          <a:xfrm>
            <a:off x="613700" y="1256125"/>
            <a:ext cx="7625100" cy="3173100"/>
          </a:xfrm>
          <a:prstGeom prst="rect">
            <a:avLst/>
          </a:prstGeom>
        </p:spPr>
        <p:txBody>
          <a:bodyPr spcFirstLastPara="1" wrap="square" lIns="91425" tIns="91425" rIns="91425" bIns="91425" anchor="t" anchorCtr="0">
            <a:noAutofit/>
          </a:bodyPr>
          <a:lstStyle/>
          <a:p>
            <a:pPr>
              <a:spcBef>
                <a:spcPts val="1000"/>
              </a:spcBef>
              <a:buFont typeface="Arial" panose="020B0604020202020204" pitchFamily="34" charset="0"/>
              <a:buChar char="•"/>
            </a:pPr>
            <a:r>
              <a:rPr lang="en" dirty="0">
                <a:solidFill>
                  <a:schemeClr val="tx1">
                    <a:lumMod val="50000"/>
                  </a:schemeClr>
                </a:solidFill>
              </a:rPr>
              <a:t>Kubernetes is actually a collection of pods implementing the k8s api and the cluster orchestration logic (AKA the Kubernetes control plane)</a:t>
            </a:r>
            <a:endParaRPr dirty="0">
              <a:solidFill>
                <a:schemeClr val="tx1">
                  <a:lumMod val="50000"/>
                </a:schemeClr>
              </a:solidFill>
            </a:endParaRPr>
          </a:p>
          <a:p>
            <a:pPr>
              <a:spcBef>
                <a:spcPts val="1000"/>
              </a:spcBef>
              <a:buFont typeface="Arial" panose="020B0604020202020204" pitchFamily="34" charset="0"/>
              <a:buChar char="•"/>
            </a:pPr>
            <a:r>
              <a:rPr lang="en" dirty="0">
                <a:solidFill>
                  <a:schemeClr val="tx1">
                    <a:lumMod val="50000"/>
                  </a:schemeClr>
                </a:solidFill>
              </a:rPr>
              <a:t>The application/data plane is everything else, meaning all the nodes that host all the pods that the application runs on</a:t>
            </a:r>
            <a:endParaRPr dirty="0">
              <a:solidFill>
                <a:schemeClr val="tx1">
                  <a:lumMod val="50000"/>
                </a:schemeClr>
              </a:solidFill>
            </a:endParaRPr>
          </a:p>
          <a:p>
            <a:pPr>
              <a:spcBef>
                <a:spcPts val="1000"/>
              </a:spcBef>
              <a:buFont typeface="Arial" panose="020B0604020202020204" pitchFamily="34" charset="0"/>
              <a:buChar char="•"/>
            </a:pPr>
            <a:r>
              <a:rPr lang="en" dirty="0">
                <a:solidFill>
                  <a:schemeClr val="tx1">
                    <a:lumMod val="50000"/>
                  </a:schemeClr>
                </a:solidFill>
              </a:rPr>
              <a:t>The </a:t>
            </a:r>
            <a:r>
              <a:rPr lang="en" i="1" dirty="0">
                <a:solidFill>
                  <a:schemeClr val="tx1">
                    <a:lumMod val="50000"/>
                  </a:schemeClr>
                </a:solidFill>
              </a:rPr>
              <a:t>controllers </a:t>
            </a:r>
            <a:r>
              <a:rPr lang="en" dirty="0">
                <a:solidFill>
                  <a:schemeClr val="tx1">
                    <a:lumMod val="50000"/>
                  </a:schemeClr>
                </a:solidFill>
              </a:rPr>
              <a:t>of the control plane implement control loops that repeatedly compare the desired state of the cluster to its actual state </a:t>
            </a:r>
            <a:endParaRPr dirty="0">
              <a:solidFill>
                <a:schemeClr val="tx1">
                  <a:lumMod val="50000"/>
                </a:schemeClr>
              </a:solidFill>
            </a:endParaRPr>
          </a:p>
          <a:p>
            <a:pPr>
              <a:spcBef>
                <a:spcPts val="1000"/>
              </a:spcBef>
              <a:buFont typeface="Arial" panose="020B0604020202020204" pitchFamily="34" charset="0"/>
              <a:buChar char="•"/>
            </a:pPr>
            <a:r>
              <a:rPr lang="en" dirty="0">
                <a:solidFill>
                  <a:schemeClr val="tx1">
                    <a:lumMod val="50000"/>
                  </a:schemeClr>
                </a:solidFill>
              </a:rPr>
              <a:t>When the state of the cluster changes, controllers take action to bring it back inline with desired state</a:t>
            </a:r>
            <a:endParaRPr dirty="0">
              <a:solidFill>
                <a:schemeClr val="tx1">
                  <a:lumMod val="50000"/>
                </a:schemeClr>
              </a:solidFill>
            </a:endParaRPr>
          </a:p>
          <a:p>
            <a:pPr marL="714364" indent="-257175">
              <a:spcBef>
                <a:spcPts val="1000"/>
              </a:spcBef>
              <a:spcAft>
                <a:spcPts val="1000"/>
              </a:spcAft>
              <a:buFont typeface="Wingdings" panose="05000000000000000000" pitchFamily="2" charset="2"/>
              <a:buChar char="Ø"/>
            </a:pPr>
            <a:endParaRPr dirty="0">
              <a:solidFill>
                <a:schemeClr val="tx1">
                  <a:lumMod val="50000"/>
                </a:schemeClr>
              </a:solidFill>
            </a:endParaRPr>
          </a:p>
        </p:txBody>
      </p:sp>
      <p:sp>
        <p:nvSpPr>
          <p:cNvPr id="4" name="Slide Number Placeholder 3">
            <a:extLst>
              <a:ext uri="{FF2B5EF4-FFF2-40B4-BE49-F238E27FC236}">
                <a16:creationId xmlns:a16="http://schemas.microsoft.com/office/drawing/2014/main" id="{691D2983-AEFB-4F18-B815-0827202A6EBB}"/>
              </a:ext>
            </a:extLst>
          </p:cNvPr>
          <p:cNvSpPr>
            <a:spLocks noGrp="1"/>
          </p:cNvSpPr>
          <p:nvPr>
            <p:ph type="sldNum" idx="12"/>
          </p:nvPr>
        </p:nvSpPr>
        <p:spPr/>
        <p:txBody>
          <a:bodyPr/>
          <a:lstStyle/>
          <a:p>
            <a:pPr algn="ctr"/>
            <a:fld id="{00000000-1234-1234-1234-123412341234}" type="slidenum">
              <a:rPr lang="en-US" smtClean="0"/>
              <a:pPr algn="ctr"/>
              <a:t>66</a:t>
            </a:fld>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6" name="Google Shape;157;p26">
            <a:extLst>
              <a:ext uri="{FF2B5EF4-FFF2-40B4-BE49-F238E27FC236}">
                <a16:creationId xmlns:a16="http://schemas.microsoft.com/office/drawing/2014/main" id="{BF06FE0D-AFE5-4638-BB6C-629A9AAFD6CB}"/>
              </a:ext>
            </a:extLst>
          </p:cNvPr>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lgn="l">
              <a:buClr>
                <a:srgbClr val="233445"/>
              </a:buClr>
              <a:buSzPts val="3200"/>
            </a:pPr>
            <a:r>
              <a:rPr lang="en-US" dirty="0">
                <a:latin typeface="Helvetica Neue"/>
                <a:ea typeface="Helvetica Neue"/>
                <a:cs typeface="Helvetica Neue"/>
                <a:sym typeface="Helvetica Neue"/>
              </a:rPr>
              <a:t>Declarative and Desired State</a:t>
            </a:r>
            <a:endParaRPr dirty="0">
              <a:latin typeface="Helvetica Neue"/>
              <a:ea typeface="Helvetica Neue"/>
              <a:cs typeface="Helvetica Neue"/>
              <a:sym typeface="Helvetica Neue"/>
            </a:endParaRPr>
          </a:p>
        </p:txBody>
      </p:sp>
      <p:sp>
        <p:nvSpPr>
          <p:cNvPr id="787" name="Google Shape;787;p115"/>
          <p:cNvSpPr txBox="1">
            <a:spLocks noGrp="1"/>
          </p:cNvSpPr>
          <p:nvPr>
            <p:ph type="subTitle" idx="1"/>
          </p:nvPr>
        </p:nvSpPr>
        <p:spPr>
          <a:xfrm>
            <a:off x="613700" y="1094147"/>
            <a:ext cx="7625100" cy="3335078"/>
          </a:xfrm>
          <a:prstGeom prst="rect">
            <a:avLst/>
          </a:prstGeom>
        </p:spPr>
        <p:txBody>
          <a:bodyPr spcFirstLastPara="1" wrap="square" lIns="91425" tIns="91425" rIns="91425" bIns="91425" anchor="t" anchorCtr="0">
            <a:noAutofit/>
          </a:bodyPr>
          <a:lstStyle/>
          <a:p>
            <a:pPr indent="-330192">
              <a:buSzPts val="1600"/>
              <a:buFont typeface="Arial" panose="020B0604020202020204" pitchFamily="34" charset="0"/>
              <a:buChar char="•"/>
            </a:pPr>
            <a:r>
              <a:rPr lang="en" dirty="0">
                <a:solidFill>
                  <a:schemeClr val="tx1">
                    <a:lumMod val="50000"/>
                  </a:schemeClr>
                </a:solidFill>
              </a:rPr>
              <a:t>Kubernetes supports a declarative model – we can send the api a yaml file in a declarative form</a:t>
            </a:r>
            <a:endParaRPr dirty="0">
              <a:solidFill>
                <a:schemeClr val="tx1">
                  <a:lumMod val="50000"/>
                </a:schemeClr>
              </a:solidFill>
            </a:endParaRPr>
          </a:p>
          <a:p>
            <a:pPr indent="-330192">
              <a:buSzPts val="1600"/>
              <a:buFont typeface="Arial" panose="020B0604020202020204" pitchFamily="34" charset="0"/>
              <a:buChar char="•"/>
            </a:pPr>
            <a:r>
              <a:rPr lang="en" dirty="0">
                <a:solidFill>
                  <a:schemeClr val="tx1">
                    <a:lumMod val="50000"/>
                  </a:schemeClr>
                </a:solidFill>
              </a:rPr>
              <a:t>Desired state means that we specify in the yaml file our desired state and the cluster takes responsibility to make sure it will happen</a:t>
            </a:r>
            <a:endParaRPr dirty="0">
              <a:solidFill>
                <a:schemeClr val="tx1">
                  <a:lumMod val="50000"/>
                </a:schemeClr>
              </a:solidFill>
            </a:endParaRPr>
          </a:p>
          <a:p>
            <a:pPr indent="-330192">
              <a:buSzPts val="1600"/>
              <a:buFont typeface="Arial" panose="020B0604020202020204" pitchFamily="34" charset="0"/>
              <a:buChar char="•"/>
            </a:pPr>
            <a:r>
              <a:rPr lang="en" dirty="0">
                <a:solidFill>
                  <a:schemeClr val="tx1">
                    <a:lumMod val="50000"/>
                  </a:schemeClr>
                </a:solidFill>
              </a:rPr>
              <a:t>We describe the desired state using a yaml or json file that serves as a record of intent, but we do not specify how to get there (this is kubernetes responsibility to get us there)</a:t>
            </a:r>
            <a:endParaRPr dirty="0">
              <a:solidFill>
                <a:schemeClr val="tx1">
                  <a:lumMod val="50000"/>
                </a:schemeClr>
              </a:solidFill>
            </a:endParaRPr>
          </a:p>
          <a:p>
            <a:pPr indent="-330192">
              <a:buSzPts val="1600"/>
              <a:buFont typeface="Arial" panose="020B0604020202020204" pitchFamily="34" charset="0"/>
              <a:buChar char="•"/>
            </a:pPr>
            <a:r>
              <a:rPr lang="en" dirty="0">
                <a:solidFill>
                  <a:schemeClr val="tx1">
                    <a:lumMod val="50000"/>
                  </a:schemeClr>
                </a:solidFill>
              </a:rPr>
              <a:t>Things could change or go wrong over the lifetime of the cluster (node failing, etc…), Kubernetes is responsible to always make sure that the desired state is kept intact</a:t>
            </a:r>
            <a:endParaRPr dirty="0">
              <a:solidFill>
                <a:schemeClr val="tx1">
                  <a:lumMod val="50000"/>
                </a:schemeClr>
              </a:solidFill>
            </a:endParaRPr>
          </a:p>
          <a:p>
            <a:pPr indent="-330192">
              <a:buSzPts val="1600"/>
              <a:buFont typeface="Arial" panose="020B0604020202020204" pitchFamily="34" charset="0"/>
              <a:buChar char="•"/>
            </a:pPr>
            <a:r>
              <a:rPr lang="en" dirty="0">
                <a:solidFill>
                  <a:schemeClr val="tx1">
                    <a:lumMod val="50000"/>
                  </a:schemeClr>
                </a:solidFill>
              </a:rPr>
              <a:t>Kubernetes control plane controllers are always running in a loop and checking that the actual state of the cluster matches the desired state, so that if any error occurs they kick in and rectify the cluster  </a:t>
            </a:r>
            <a:endParaRPr dirty="0">
              <a:solidFill>
                <a:schemeClr val="tx1">
                  <a:lumMod val="50000"/>
                </a:schemeClr>
              </a:solidFill>
            </a:endParaRPr>
          </a:p>
          <a:p>
            <a:pPr marL="714364" indent="-257175">
              <a:lnSpc>
                <a:spcPct val="115000"/>
              </a:lnSpc>
              <a:buFont typeface="Wingdings" panose="05000000000000000000" pitchFamily="2" charset="2"/>
              <a:buChar char="Ø"/>
            </a:pPr>
            <a:endParaRPr dirty="0">
              <a:solidFill>
                <a:schemeClr val="tx1">
                  <a:lumMod val="50000"/>
                </a:schemeClr>
              </a:solidFill>
            </a:endParaRPr>
          </a:p>
          <a:p>
            <a:pPr marL="257175" indent="-257175">
              <a:buFont typeface="Wingdings" panose="05000000000000000000" pitchFamily="2" charset="2"/>
              <a:buChar char="Ø"/>
            </a:pPr>
            <a:endParaRPr dirty="0">
              <a:solidFill>
                <a:schemeClr val="tx1">
                  <a:lumMod val="50000"/>
                </a:schemeClr>
              </a:solidFill>
            </a:endParaRPr>
          </a:p>
          <a:p>
            <a:pPr marL="257175" indent="-257175">
              <a:buFont typeface="Wingdings" panose="05000000000000000000" pitchFamily="2" charset="2"/>
              <a:buChar char="Ø"/>
            </a:pPr>
            <a:endParaRPr dirty="0">
              <a:solidFill>
                <a:schemeClr val="tx1">
                  <a:lumMod val="50000"/>
                </a:schemeClr>
              </a:solidFill>
            </a:endParaRPr>
          </a:p>
          <a:p>
            <a:pPr marL="714364" indent="-257175">
              <a:buFont typeface="Wingdings" panose="05000000000000000000" pitchFamily="2" charset="2"/>
              <a:buChar char="Ø"/>
            </a:pPr>
            <a:endParaRPr dirty="0">
              <a:solidFill>
                <a:schemeClr val="tx1">
                  <a:lumMod val="50000"/>
                </a:schemeClr>
              </a:solidFill>
            </a:endParaRPr>
          </a:p>
        </p:txBody>
      </p:sp>
      <p:sp>
        <p:nvSpPr>
          <p:cNvPr id="4" name="Slide Number Placeholder 3">
            <a:extLst>
              <a:ext uri="{FF2B5EF4-FFF2-40B4-BE49-F238E27FC236}">
                <a16:creationId xmlns:a16="http://schemas.microsoft.com/office/drawing/2014/main" id="{36CEE7F8-8739-4432-94B7-9824E6AEBBAD}"/>
              </a:ext>
            </a:extLst>
          </p:cNvPr>
          <p:cNvSpPr>
            <a:spLocks noGrp="1"/>
          </p:cNvSpPr>
          <p:nvPr>
            <p:ph type="sldNum" idx="12"/>
          </p:nvPr>
        </p:nvSpPr>
        <p:spPr/>
        <p:txBody>
          <a:bodyPr/>
          <a:lstStyle/>
          <a:p>
            <a:pPr algn="ctr"/>
            <a:fld id="{00000000-1234-1234-1234-123412341234}" type="slidenum">
              <a:rPr lang="en-US" smtClean="0"/>
              <a:pPr algn="ctr"/>
              <a:t>67</a:t>
            </a:fld>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6" name="Google Shape;157;p26">
            <a:extLst>
              <a:ext uri="{FF2B5EF4-FFF2-40B4-BE49-F238E27FC236}">
                <a16:creationId xmlns:a16="http://schemas.microsoft.com/office/drawing/2014/main" id="{62CA0451-BCFC-4E73-96C4-950964C7B962}"/>
              </a:ext>
            </a:extLst>
          </p:cNvPr>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lgn="l">
              <a:buClr>
                <a:srgbClr val="233445"/>
              </a:buClr>
              <a:buSzPts val="3200"/>
            </a:pPr>
            <a:r>
              <a:rPr lang="en-US" dirty="0">
                <a:latin typeface="Helvetica Neue"/>
                <a:ea typeface="Helvetica Neue"/>
                <a:cs typeface="Helvetica Neue"/>
                <a:sym typeface="Helvetica Neue"/>
              </a:rPr>
              <a:t>Reconciling state</a:t>
            </a:r>
            <a:endParaRPr dirty="0">
              <a:latin typeface="Helvetica Neue"/>
              <a:ea typeface="Helvetica Neue"/>
              <a:cs typeface="Helvetica Neue"/>
              <a:sym typeface="Helvetica Neue"/>
            </a:endParaRPr>
          </a:p>
        </p:txBody>
      </p:sp>
      <p:sp>
        <p:nvSpPr>
          <p:cNvPr id="793" name="Google Shape;793;p116"/>
          <p:cNvSpPr txBox="1">
            <a:spLocks noGrp="1"/>
          </p:cNvSpPr>
          <p:nvPr>
            <p:ph type="subTitle" idx="1"/>
          </p:nvPr>
        </p:nvSpPr>
        <p:spPr>
          <a:xfrm>
            <a:off x="613700" y="1256125"/>
            <a:ext cx="7625100" cy="3173100"/>
          </a:xfrm>
          <a:prstGeom prst="rect">
            <a:avLst/>
          </a:prstGeom>
        </p:spPr>
        <p:txBody>
          <a:bodyPr spcFirstLastPara="1" wrap="square" lIns="91425" tIns="91425" rIns="91425" bIns="91425" anchor="t" anchorCtr="0">
            <a:noAutofit/>
          </a:bodyPr>
          <a:lstStyle/>
          <a:p>
            <a:pPr>
              <a:lnSpc>
                <a:spcPct val="100000"/>
              </a:lnSpc>
              <a:buClr>
                <a:schemeClr val="dk1"/>
              </a:buClr>
              <a:buFont typeface="Arial" panose="020B0604020202020204" pitchFamily="34" charset="0"/>
              <a:buChar char="•"/>
            </a:pPr>
            <a:r>
              <a:rPr lang="en" dirty="0">
                <a:solidFill>
                  <a:schemeClr val="tx1">
                    <a:lumMod val="50000"/>
                  </a:schemeClr>
                </a:solidFill>
              </a:rPr>
              <a:t>Watch for the </a:t>
            </a:r>
            <a:r>
              <a:rPr lang="en" dirty="0">
                <a:solidFill>
                  <a:schemeClr val="tx1">
                    <a:lumMod val="50000"/>
                  </a:schemeClr>
                </a:solidFill>
                <a:highlight>
                  <a:srgbClr val="CCCCCC"/>
                </a:highlight>
              </a:rPr>
              <a:t>spec</a:t>
            </a:r>
            <a:r>
              <a:rPr lang="en" dirty="0">
                <a:solidFill>
                  <a:schemeClr val="tx1">
                    <a:lumMod val="50000"/>
                  </a:schemeClr>
                </a:solidFill>
              </a:rPr>
              <a:t> fields in the YAML files</a:t>
            </a:r>
            <a:endParaRPr dirty="0">
              <a:solidFill>
                <a:schemeClr val="tx1">
                  <a:lumMod val="50000"/>
                </a:schemeClr>
              </a:solidFill>
            </a:endParaRPr>
          </a:p>
          <a:p>
            <a:pPr>
              <a:lnSpc>
                <a:spcPct val="100000"/>
              </a:lnSpc>
              <a:buClr>
                <a:schemeClr val="dk1"/>
              </a:buClr>
              <a:buFont typeface="Arial" panose="020B0604020202020204" pitchFamily="34" charset="0"/>
              <a:buChar char="•"/>
            </a:pPr>
            <a:r>
              <a:rPr lang="en" dirty="0">
                <a:solidFill>
                  <a:schemeClr val="tx1">
                    <a:lumMod val="50000"/>
                  </a:schemeClr>
                </a:solidFill>
              </a:rPr>
              <a:t>The </a:t>
            </a:r>
            <a:r>
              <a:rPr lang="en" i="1" dirty="0">
                <a:solidFill>
                  <a:schemeClr val="tx1">
                    <a:lumMod val="50000"/>
                  </a:schemeClr>
                </a:solidFill>
              </a:rPr>
              <a:t>spec</a:t>
            </a:r>
            <a:r>
              <a:rPr lang="en" dirty="0">
                <a:solidFill>
                  <a:schemeClr val="tx1">
                    <a:lumMod val="50000"/>
                  </a:schemeClr>
                </a:solidFill>
              </a:rPr>
              <a:t> describes </a:t>
            </a:r>
            <a:r>
              <a:rPr lang="en" i="1" dirty="0">
                <a:solidFill>
                  <a:schemeClr val="tx1">
                    <a:lumMod val="50000"/>
                  </a:schemeClr>
                </a:solidFill>
              </a:rPr>
              <a:t>what we want the thing to be</a:t>
            </a:r>
            <a:endParaRPr i="1" dirty="0">
              <a:solidFill>
                <a:schemeClr val="tx1">
                  <a:lumMod val="50000"/>
                </a:schemeClr>
              </a:solidFill>
            </a:endParaRPr>
          </a:p>
          <a:p>
            <a:pPr>
              <a:lnSpc>
                <a:spcPct val="100000"/>
              </a:lnSpc>
              <a:buClr>
                <a:schemeClr val="dk1"/>
              </a:buClr>
              <a:buFont typeface="Arial" panose="020B0604020202020204" pitchFamily="34" charset="0"/>
              <a:buChar char="•"/>
            </a:pPr>
            <a:r>
              <a:rPr lang="en" dirty="0">
                <a:solidFill>
                  <a:schemeClr val="tx1">
                    <a:lumMod val="50000"/>
                  </a:schemeClr>
                </a:solidFill>
              </a:rPr>
              <a:t>Kubernetes will </a:t>
            </a:r>
            <a:r>
              <a:rPr lang="en" i="1" dirty="0">
                <a:solidFill>
                  <a:schemeClr val="tx1">
                    <a:lumMod val="50000"/>
                  </a:schemeClr>
                </a:solidFill>
              </a:rPr>
              <a:t>reconcile</a:t>
            </a:r>
            <a:r>
              <a:rPr lang="en" dirty="0">
                <a:solidFill>
                  <a:schemeClr val="tx1">
                    <a:lumMod val="50000"/>
                  </a:schemeClr>
                </a:solidFill>
              </a:rPr>
              <a:t> the current state with the spec (technically, this is done by a number of </a:t>
            </a:r>
            <a:r>
              <a:rPr lang="en" i="1" dirty="0">
                <a:solidFill>
                  <a:schemeClr val="tx1">
                    <a:lumMod val="50000"/>
                  </a:schemeClr>
                </a:solidFill>
              </a:rPr>
              <a:t>controllers</a:t>
            </a:r>
            <a:r>
              <a:rPr lang="en" dirty="0">
                <a:solidFill>
                  <a:schemeClr val="tx1">
                    <a:lumMod val="50000"/>
                  </a:schemeClr>
                </a:solidFill>
              </a:rPr>
              <a:t>)</a:t>
            </a:r>
            <a:endParaRPr dirty="0">
              <a:solidFill>
                <a:schemeClr val="tx1">
                  <a:lumMod val="50000"/>
                </a:schemeClr>
              </a:solidFill>
            </a:endParaRPr>
          </a:p>
          <a:p>
            <a:pPr>
              <a:lnSpc>
                <a:spcPct val="100000"/>
              </a:lnSpc>
              <a:buClr>
                <a:schemeClr val="dk1"/>
              </a:buClr>
              <a:buFont typeface="Arial" panose="020B0604020202020204" pitchFamily="34" charset="0"/>
              <a:buChar char="•"/>
            </a:pPr>
            <a:r>
              <a:rPr lang="en" dirty="0">
                <a:solidFill>
                  <a:schemeClr val="tx1">
                    <a:lumMod val="50000"/>
                  </a:schemeClr>
                </a:solidFill>
              </a:rPr>
              <a:t>When we want to change a resource, we update the </a:t>
            </a:r>
            <a:r>
              <a:rPr lang="en" i="1" dirty="0">
                <a:solidFill>
                  <a:schemeClr val="tx1">
                    <a:lumMod val="50000"/>
                  </a:schemeClr>
                </a:solidFill>
              </a:rPr>
              <a:t>spec</a:t>
            </a:r>
            <a:r>
              <a:rPr lang="en" dirty="0">
                <a:solidFill>
                  <a:schemeClr val="tx1">
                    <a:lumMod val="50000"/>
                  </a:schemeClr>
                </a:solidFill>
              </a:rPr>
              <a:t>, and reapply</a:t>
            </a:r>
            <a:endParaRPr i="1" dirty="0">
              <a:solidFill>
                <a:schemeClr val="tx1">
                  <a:lumMod val="50000"/>
                </a:schemeClr>
              </a:solidFill>
            </a:endParaRPr>
          </a:p>
          <a:p>
            <a:pPr>
              <a:lnSpc>
                <a:spcPct val="100000"/>
              </a:lnSpc>
              <a:buClr>
                <a:schemeClr val="dk1"/>
              </a:buClr>
              <a:buFont typeface="Arial" panose="020B0604020202020204" pitchFamily="34" charset="0"/>
              <a:buChar char="•"/>
            </a:pPr>
            <a:r>
              <a:rPr lang="en" dirty="0">
                <a:solidFill>
                  <a:schemeClr val="tx1">
                    <a:lumMod val="50000"/>
                  </a:schemeClr>
                </a:solidFill>
              </a:rPr>
              <a:t>Kubernetes will then </a:t>
            </a:r>
            <a:r>
              <a:rPr lang="en" i="1" dirty="0">
                <a:solidFill>
                  <a:schemeClr val="tx1">
                    <a:lumMod val="50000"/>
                  </a:schemeClr>
                </a:solidFill>
              </a:rPr>
              <a:t>converge</a:t>
            </a:r>
            <a:r>
              <a:rPr lang="en" dirty="0">
                <a:solidFill>
                  <a:schemeClr val="tx1">
                    <a:lumMod val="50000"/>
                  </a:schemeClr>
                </a:solidFill>
              </a:rPr>
              <a:t> that resource</a:t>
            </a:r>
            <a:endParaRPr dirty="0">
              <a:solidFill>
                <a:schemeClr val="tx1">
                  <a:lumMod val="50000"/>
                </a:schemeClr>
              </a:solidFill>
            </a:endParaRPr>
          </a:p>
          <a:p>
            <a:pPr marL="257175" indent="-257175">
              <a:lnSpc>
                <a:spcPct val="115000"/>
              </a:lnSpc>
              <a:buFont typeface="Wingdings" panose="05000000000000000000" pitchFamily="2" charset="2"/>
              <a:buChar char="Ø"/>
            </a:pPr>
            <a:endParaRPr sz="1600" dirty="0">
              <a:solidFill>
                <a:schemeClr val="tx1">
                  <a:lumMod val="50000"/>
                </a:schemeClr>
              </a:solidFill>
            </a:endParaRPr>
          </a:p>
          <a:p>
            <a:pPr marL="257175" indent="-257175">
              <a:buFont typeface="Wingdings" panose="05000000000000000000" pitchFamily="2" charset="2"/>
              <a:buChar char="Ø"/>
            </a:pPr>
            <a:endParaRPr dirty="0">
              <a:solidFill>
                <a:schemeClr val="tx1">
                  <a:lumMod val="50000"/>
                </a:schemeClr>
              </a:solidFill>
            </a:endParaRPr>
          </a:p>
          <a:p>
            <a:pPr marL="257175" indent="-257175">
              <a:buFont typeface="Wingdings" panose="05000000000000000000" pitchFamily="2" charset="2"/>
              <a:buChar char="Ø"/>
            </a:pPr>
            <a:endParaRPr dirty="0">
              <a:solidFill>
                <a:schemeClr val="tx1">
                  <a:lumMod val="50000"/>
                </a:schemeClr>
              </a:solidFill>
            </a:endParaRPr>
          </a:p>
          <a:p>
            <a:pPr marL="714364" indent="-257175">
              <a:buFont typeface="Wingdings" panose="05000000000000000000" pitchFamily="2" charset="2"/>
              <a:buChar char="Ø"/>
            </a:pPr>
            <a:endParaRPr dirty="0">
              <a:solidFill>
                <a:schemeClr val="tx1">
                  <a:lumMod val="50000"/>
                </a:schemeClr>
              </a:solidFill>
            </a:endParaRPr>
          </a:p>
        </p:txBody>
      </p:sp>
      <p:sp>
        <p:nvSpPr>
          <p:cNvPr id="4" name="Slide Number Placeholder 3">
            <a:extLst>
              <a:ext uri="{FF2B5EF4-FFF2-40B4-BE49-F238E27FC236}">
                <a16:creationId xmlns:a16="http://schemas.microsoft.com/office/drawing/2014/main" id="{686F54D5-F79F-4926-A9ED-CB2927EB7677}"/>
              </a:ext>
            </a:extLst>
          </p:cNvPr>
          <p:cNvSpPr>
            <a:spLocks noGrp="1"/>
          </p:cNvSpPr>
          <p:nvPr>
            <p:ph type="sldNum" idx="12"/>
          </p:nvPr>
        </p:nvSpPr>
        <p:spPr/>
        <p:txBody>
          <a:bodyPr/>
          <a:lstStyle/>
          <a:p>
            <a:pPr algn="ctr"/>
            <a:fld id="{00000000-1234-1234-1234-123412341234}" type="slidenum">
              <a:rPr lang="en-US" smtClean="0"/>
              <a:pPr algn="ctr"/>
              <a:t>68</a:t>
            </a:fld>
            <a:endParaRPr 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59FAB-F72A-4746-9EA6-2BC8E098206D}"/>
              </a:ext>
            </a:extLst>
          </p:cNvPr>
          <p:cNvSpPr>
            <a:spLocks noGrp="1"/>
          </p:cNvSpPr>
          <p:nvPr>
            <p:ph type="title"/>
          </p:nvPr>
        </p:nvSpPr>
        <p:spPr/>
        <p:txBody>
          <a:bodyPr/>
          <a:lstStyle/>
          <a:p>
            <a:r>
              <a:rPr lang="en-US" dirty="0"/>
              <a:t>k8s Pods: The Basic Building Block</a:t>
            </a:r>
          </a:p>
        </p:txBody>
      </p:sp>
      <p:sp>
        <p:nvSpPr>
          <p:cNvPr id="3" name="Text Placeholder 2">
            <a:extLst>
              <a:ext uri="{FF2B5EF4-FFF2-40B4-BE49-F238E27FC236}">
                <a16:creationId xmlns:a16="http://schemas.microsoft.com/office/drawing/2014/main" id="{73D753CE-47EE-9346-B6E5-7172F5C9DE1E}"/>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dirty="0">
                <a:solidFill>
                  <a:schemeClr val="tx1">
                    <a:lumMod val="50000"/>
                  </a:schemeClr>
                </a:solidFill>
              </a:rPr>
              <a:t>A pod represents a set of running containers in your cluster</a:t>
            </a:r>
          </a:p>
          <a:p>
            <a:pPr marL="514350" indent="-285750">
              <a:buFont typeface="Arial" panose="020B0604020202020204" pitchFamily="34" charset="0"/>
              <a:buChar char="•"/>
            </a:pPr>
            <a:r>
              <a:rPr lang="en-US" dirty="0">
                <a:solidFill>
                  <a:schemeClr val="tx1">
                    <a:lumMod val="50000"/>
                  </a:schemeClr>
                </a:solidFill>
              </a:rPr>
              <a:t>Worker nodes host pods</a:t>
            </a:r>
          </a:p>
          <a:p>
            <a:pPr marL="514350" indent="-285750">
              <a:buFont typeface="Arial" panose="020B0604020202020204" pitchFamily="34" charset="0"/>
              <a:buChar char="•"/>
            </a:pPr>
            <a:r>
              <a:rPr lang="en-US" dirty="0">
                <a:solidFill>
                  <a:schemeClr val="tx1">
                    <a:lumMod val="50000"/>
                  </a:schemeClr>
                </a:solidFill>
              </a:rPr>
              <a:t>The control plane manages the worker nodes and the pods inside them</a:t>
            </a:r>
          </a:p>
        </p:txBody>
      </p:sp>
      <p:sp>
        <p:nvSpPr>
          <p:cNvPr id="4" name="Slide Number Placeholder 3">
            <a:extLst>
              <a:ext uri="{FF2B5EF4-FFF2-40B4-BE49-F238E27FC236}">
                <a16:creationId xmlns:a16="http://schemas.microsoft.com/office/drawing/2014/main" id="{A3971209-A617-5F49-BE3C-7EA9E6150D58}"/>
              </a:ext>
            </a:extLst>
          </p:cNvPr>
          <p:cNvSpPr>
            <a:spLocks noGrp="1"/>
          </p:cNvSpPr>
          <p:nvPr>
            <p:ph type="sldNum" idx="12"/>
          </p:nvPr>
        </p:nvSpPr>
        <p:spPr/>
        <p:txBody>
          <a:bodyPr/>
          <a:lstStyle/>
          <a:p>
            <a:fld id="{00000000-1234-1234-1234-123412341234}" type="slidenum">
              <a:rPr lang="en-US" smtClean="0"/>
              <a:pPr/>
              <a:t>69</a:t>
            </a:fld>
            <a:endParaRPr lang="en-US"/>
          </a:p>
        </p:txBody>
      </p:sp>
    </p:spTree>
    <p:extLst>
      <p:ext uri="{BB962C8B-B14F-4D97-AF65-F5344CB8AC3E}">
        <p14:creationId xmlns:p14="http://schemas.microsoft.com/office/powerpoint/2010/main" val="1418826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Agenda</a:t>
            </a:r>
            <a:endParaRPr>
              <a:solidFill>
                <a:schemeClr val="dk1"/>
              </a:solidFill>
            </a:endParaRPr>
          </a:p>
        </p:txBody>
      </p:sp>
      <p:sp>
        <p:nvSpPr>
          <p:cNvPr id="377" name="Google Shape;377;p51"/>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rgbClr val="404040"/>
              </a:buClr>
              <a:buSzPts val="1500"/>
              <a:buFont typeface="Arial" panose="020B0604020202020204" pitchFamily="34" charset="0"/>
              <a:buChar char="•"/>
            </a:pPr>
            <a:r>
              <a:rPr lang="en-US" sz="1500" dirty="0">
                <a:solidFill>
                  <a:srgbClr val="404040"/>
                </a:solidFill>
              </a:rPr>
              <a:t>Kubernetes and container orchestration</a:t>
            </a:r>
          </a:p>
          <a:p>
            <a:pPr marL="457200" lvl="0" indent="-323850" algn="l" rtl="0">
              <a:lnSpc>
                <a:spcPct val="150000"/>
              </a:lnSpc>
              <a:spcBef>
                <a:spcPts val="0"/>
              </a:spcBef>
              <a:spcAft>
                <a:spcPts val="0"/>
              </a:spcAft>
              <a:buClr>
                <a:srgbClr val="404040"/>
              </a:buClr>
              <a:buSzPts val="1500"/>
              <a:buFont typeface="Arial" panose="020B0604020202020204" pitchFamily="34" charset="0"/>
              <a:buChar char="•"/>
            </a:pPr>
            <a:r>
              <a:rPr lang="en-US" sz="1500" dirty="0">
                <a:solidFill>
                  <a:srgbClr val="404040"/>
                </a:solidFill>
              </a:rPr>
              <a:t>How do Docker and K8s fit together?</a:t>
            </a:r>
          </a:p>
          <a:p>
            <a:pPr marL="457200" lvl="0" indent="-323850" algn="l" rtl="0">
              <a:lnSpc>
                <a:spcPct val="150000"/>
              </a:lnSpc>
              <a:spcBef>
                <a:spcPts val="0"/>
              </a:spcBef>
              <a:spcAft>
                <a:spcPts val="0"/>
              </a:spcAft>
              <a:buClr>
                <a:srgbClr val="404040"/>
              </a:buClr>
              <a:buSzPts val="1500"/>
              <a:buFont typeface="Arial" panose="020B0604020202020204" pitchFamily="34" charset="0"/>
              <a:buChar char="•"/>
            </a:pPr>
            <a:r>
              <a:rPr lang="en-US" sz="1500" dirty="0">
                <a:solidFill>
                  <a:srgbClr val="404040"/>
                </a:solidFill>
              </a:rPr>
              <a:t>Diving deeper into several Kubernetes primitives including Pods, Deployments, Services, </a:t>
            </a:r>
            <a:r>
              <a:rPr lang="en-US" sz="1500" dirty="0" err="1">
                <a:solidFill>
                  <a:srgbClr val="404040"/>
                </a:solidFill>
              </a:rPr>
              <a:t>ConfigMaps</a:t>
            </a:r>
            <a:r>
              <a:rPr lang="en-US" sz="1500" dirty="0">
                <a:solidFill>
                  <a:srgbClr val="404040"/>
                </a:solidFill>
              </a:rPr>
              <a:t>, Secrets, etc.</a:t>
            </a:r>
          </a:p>
          <a:p>
            <a:pPr marL="457200" lvl="0" indent="-323850" algn="l" rtl="0">
              <a:lnSpc>
                <a:spcPct val="150000"/>
              </a:lnSpc>
              <a:spcBef>
                <a:spcPts val="0"/>
              </a:spcBef>
              <a:spcAft>
                <a:spcPts val="0"/>
              </a:spcAft>
              <a:buClr>
                <a:srgbClr val="404040"/>
              </a:buClr>
              <a:buSzPts val="1500"/>
              <a:buFont typeface="Arial" panose="020B0604020202020204" pitchFamily="34" charset="0"/>
              <a:buChar char="•"/>
            </a:pPr>
            <a:r>
              <a:rPr lang="en-US" sz="1500" dirty="0">
                <a:solidFill>
                  <a:srgbClr val="404040"/>
                </a:solidFill>
              </a:rPr>
              <a:t>Discussion of key areas of focus like configuration, observability, and persistence</a:t>
            </a:r>
          </a:p>
          <a:p>
            <a:pPr marL="457200" lvl="0" indent="-323850" algn="l" rtl="0">
              <a:lnSpc>
                <a:spcPct val="150000"/>
              </a:lnSpc>
              <a:spcBef>
                <a:spcPts val="0"/>
              </a:spcBef>
              <a:spcAft>
                <a:spcPts val="0"/>
              </a:spcAft>
              <a:buClr>
                <a:srgbClr val="404040"/>
              </a:buClr>
              <a:buSzPts val="1500"/>
              <a:buFont typeface="Arial" panose="020B0604020202020204" pitchFamily="34" charset="0"/>
              <a:buChar char="•"/>
            </a:pPr>
            <a:r>
              <a:rPr lang="en-US" sz="1500" dirty="0">
                <a:solidFill>
                  <a:srgbClr val="404040"/>
                </a:solidFill>
              </a:rPr>
              <a:t>The architecture of a k8s cluster</a:t>
            </a:r>
          </a:p>
          <a:p>
            <a:pPr marL="457200" lvl="0" indent="-323850" algn="l" rtl="0">
              <a:lnSpc>
                <a:spcPct val="150000"/>
              </a:lnSpc>
              <a:spcBef>
                <a:spcPts val="0"/>
              </a:spcBef>
              <a:spcAft>
                <a:spcPts val="0"/>
              </a:spcAft>
              <a:buClr>
                <a:srgbClr val="404040"/>
              </a:buClr>
              <a:buSzPts val="1500"/>
              <a:buFont typeface="Arial" panose="020B0604020202020204" pitchFamily="34" charset="0"/>
              <a:buChar char="•"/>
            </a:pPr>
            <a:r>
              <a:rPr lang="en-US" sz="1500" dirty="0">
                <a:solidFill>
                  <a:srgbClr val="404040"/>
                </a:solidFill>
              </a:rPr>
              <a:t>High-level overview of Helm</a:t>
            </a:r>
            <a:endParaRPr sz="1500" dirty="0">
              <a:solidFill>
                <a:srgbClr val="404040"/>
              </a:solidFill>
            </a:endParaRPr>
          </a:p>
        </p:txBody>
      </p:sp>
      <p:sp>
        <p:nvSpPr>
          <p:cNvPr id="378" name="Google Shape;378;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6" name="Google Shape;157;p26">
            <a:extLst>
              <a:ext uri="{FF2B5EF4-FFF2-40B4-BE49-F238E27FC236}">
                <a16:creationId xmlns:a16="http://schemas.microsoft.com/office/drawing/2014/main" id="{5F176D57-7026-4CE3-8148-982E82F6B907}"/>
              </a:ext>
            </a:extLst>
          </p:cNvPr>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lgn="l">
              <a:buClr>
                <a:srgbClr val="233445"/>
              </a:buClr>
              <a:buSzPts val="3200"/>
            </a:pPr>
            <a:r>
              <a:rPr lang="en-US" dirty="0"/>
              <a:t>k8s Pods: The Basic Building Block</a:t>
            </a:r>
            <a:endParaRPr dirty="0">
              <a:latin typeface="Helvetica Neue"/>
              <a:ea typeface="Helvetica Neue"/>
              <a:cs typeface="Helvetica Neue"/>
              <a:sym typeface="Helvetica Neue"/>
            </a:endParaRPr>
          </a:p>
        </p:txBody>
      </p:sp>
      <p:sp>
        <p:nvSpPr>
          <p:cNvPr id="799" name="Google Shape;799;p117"/>
          <p:cNvSpPr txBox="1">
            <a:spLocks noGrp="1"/>
          </p:cNvSpPr>
          <p:nvPr>
            <p:ph type="subTitle" idx="1"/>
          </p:nvPr>
        </p:nvSpPr>
        <p:spPr>
          <a:xfrm>
            <a:off x="613700" y="1256125"/>
            <a:ext cx="7625100" cy="3173100"/>
          </a:xfrm>
          <a:prstGeom prst="rect">
            <a:avLst/>
          </a:prstGeom>
        </p:spPr>
        <p:txBody>
          <a:bodyPr spcFirstLastPara="1" wrap="square" lIns="91425" tIns="91425" rIns="91425" bIns="91425" anchor="t" anchorCtr="0">
            <a:noAutofit/>
          </a:bodyPr>
          <a:lstStyle/>
          <a:p>
            <a:pPr marL="514350" indent="-285750">
              <a:lnSpc>
                <a:spcPct val="100000"/>
              </a:lnSpc>
              <a:buClr>
                <a:schemeClr val="dk1"/>
              </a:buClr>
              <a:buFont typeface="Arial" panose="020B0604020202020204" pitchFamily="34" charset="0"/>
              <a:buChar char="•"/>
            </a:pPr>
            <a:r>
              <a:rPr lang="en" dirty="0">
                <a:solidFill>
                  <a:schemeClr val="tx1">
                    <a:lumMod val="50000"/>
                  </a:schemeClr>
                </a:solidFill>
                <a:latin typeface="+mj-lt"/>
              </a:rPr>
              <a:t>Pod is the basic execution and scaling unit in Kubernetes </a:t>
            </a:r>
            <a:endParaRPr dirty="0">
              <a:solidFill>
                <a:schemeClr val="tx1">
                  <a:lumMod val="50000"/>
                </a:schemeClr>
              </a:solidFill>
              <a:latin typeface="+mj-lt"/>
            </a:endParaRPr>
          </a:p>
          <a:p>
            <a:pPr marL="514350" indent="-285750">
              <a:lnSpc>
                <a:spcPct val="100000"/>
              </a:lnSpc>
              <a:buClr>
                <a:schemeClr val="dk1"/>
              </a:buClr>
              <a:buFont typeface="Arial" panose="020B0604020202020204" pitchFamily="34" charset="0"/>
              <a:buChar char="•"/>
            </a:pPr>
            <a:r>
              <a:rPr lang="en" dirty="0">
                <a:solidFill>
                  <a:schemeClr val="tx1">
                    <a:lumMod val="50000"/>
                  </a:schemeClr>
                </a:solidFill>
                <a:latin typeface="+mj-lt"/>
              </a:rPr>
              <a:t>Kubernetes runs containers but always inside pods</a:t>
            </a:r>
            <a:endParaRPr dirty="0">
              <a:solidFill>
                <a:schemeClr val="tx1">
                  <a:lumMod val="50000"/>
                </a:schemeClr>
              </a:solidFill>
              <a:latin typeface="+mj-lt"/>
            </a:endParaRPr>
          </a:p>
          <a:p>
            <a:pPr marL="514350" indent="-285750">
              <a:lnSpc>
                <a:spcPct val="100000"/>
              </a:lnSpc>
              <a:buClr>
                <a:schemeClr val="dk1"/>
              </a:buClr>
              <a:buFont typeface="Arial" panose="020B0604020202020204" pitchFamily="34" charset="0"/>
              <a:buChar char="•"/>
            </a:pPr>
            <a:r>
              <a:rPr lang="en" dirty="0">
                <a:solidFill>
                  <a:schemeClr val="tx1">
                    <a:lumMod val="50000"/>
                  </a:schemeClr>
                </a:solidFill>
                <a:latin typeface="+mj-lt"/>
              </a:rPr>
              <a:t>It is like a sandbox </a:t>
            </a:r>
            <a:r>
              <a:rPr lang="en-US" dirty="0">
                <a:solidFill>
                  <a:schemeClr val="tx1">
                    <a:lumMod val="50000"/>
                  </a:schemeClr>
                </a:solidFill>
                <a:latin typeface="+mj-lt"/>
              </a:rPr>
              <a:t>in which containers run (abstraction)</a:t>
            </a:r>
            <a:endParaRPr dirty="0">
              <a:solidFill>
                <a:schemeClr val="tx1">
                  <a:lumMod val="50000"/>
                </a:schemeClr>
              </a:solidFill>
              <a:latin typeface="+mj-lt"/>
            </a:endParaRPr>
          </a:p>
          <a:p>
            <a:pPr marL="107959" indent="0">
              <a:buSzPts val="1900"/>
            </a:pPr>
            <a:endParaRPr lang="en" dirty="0">
              <a:solidFill>
                <a:schemeClr val="tx1">
                  <a:lumMod val="50000"/>
                </a:schemeClr>
              </a:solidFill>
              <a:latin typeface="+mj-lt"/>
            </a:endParaRPr>
          </a:p>
          <a:p>
            <a:pPr marL="107959" indent="0">
              <a:buSzPts val="1900"/>
            </a:pPr>
            <a:r>
              <a:rPr lang="en" dirty="0">
                <a:solidFill>
                  <a:schemeClr val="tx1">
                    <a:lumMod val="50000"/>
                  </a:schemeClr>
                </a:solidFill>
                <a:latin typeface="+mj-lt"/>
              </a:rPr>
              <a:t>A pod is a group of containers:</a:t>
            </a:r>
            <a:endParaRPr dirty="0">
              <a:solidFill>
                <a:schemeClr val="tx1">
                  <a:lumMod val="50000"/>
                </a:schemeClr>
              </a:solidFill>
              <a:latin typeface="+mj-lt"/>
            </a:endParaRPr>
          </a:p>
          <a:p>
            <a:pPr marL="850909" lvl="1" indent="-285750">
              <a:spcBef>
                <a:spcPts val="0"/>
              </a:spcBef>
              <a:buSzPts val="1900"/>
              <a:buFont typeface="Wingdings" panose="05000000000000000000" pitchFamily="2" charset="2"/>
              <a:buChar char="Ø"/>
            </a:pPr>
            <a:r>
              <a:rPr lang="en" dirty="0">
                <a:solidFill>
                  <a:schemeClr val="tx1">
                    <a:lumMod val="50000"/>
                  </a:schemeClr>
                </a:solidFill>
                <a:latin typeface="+mj-lt"/>
              </a:rPr>
              <a:t>Running together (on the same node)</a:t>
            </a:r>
            <a:endParaRPr dirty="0">
              <a:solidFill>
                <a:schemeClr val="tx1">
                  <a:lumMod val="50000"/>
                </a:schemeClr>
              </a:solidFill>
              <a:latin typeface="+mj-lt"/>
            </a:endParaRPr>
          </a:p>
          <a:p>
            <a:pPr marL="850909" lvl="1" indent="-285750">
              <a:spcBef>
                <a:spcPts val="0"/>
              </a:spcBef>
              <a:buSzPts val="1900"/>
              <a:buFont typeface="Wingdings" panose="05000000000000000000" pitchFamily="2" charset="2"/>
              <a:buChar char="Ø"/>
            </a:pPr>
            <a:r>
              <a:rPr lang="en" dirty="0">
                <a:solidFill>
                  <a:schemeClr val="tx1">
                    <a:lumMod val="50000"/>
                  </a:schemeClr>
                </a:solidFill>
                <a:latin typeface="+mj-lt"/>
              </a:rPr>
              <a:t>Sharing resources (RAM, CPU; but, also, network, volumes, etc…)</a:t>
            </a:r>
            <a:br>
              <a:rPr lang="en" dirty="0">
                <a:solidFill>
                  <a:schemeClr val="tx1">
                    <a:lumMod val="50000"/>
                  </a:schemeClr>
                </a:solidFill>
                <a:latin typeface="+mj-lt"/>
              </a:rPr>
            </a:br>
            <a:endParaRPr dirty="0">
              <a:solidFill>
                <a:schemeClr val="tx1">
                  <a:lumMod val="50000"/>
                </a:schemeClr>
              </a:solidFill>
              <a:latin typeface="+mj-lt"/>
            </a:endParaRPr>
          </a:p>
          <a:p>
            <a:pPr marL="514350" indent="-285750">
              <a:lnSpc>
                <a:spcPct val="100000"/>
              </a:lnSpc>
              <a:buClr>
                <a:schemeClr val="dk1"/>
              </a:buClr>
              <a:buFont typeface="Arial" panose="020B0604020202020204" pitchFamily="34" charset="0"/>
              <a:buChar char="•"/>
            </a:pPr>
            <a:r>
              <a:rPr lang="en" dirty="0">
                <a:solidFill>
                  <a:schemeClr val="tx1">
                    <a:lumMod val="50000"/>
                  </a:schemeClr>
                </a:solidFill>
                <a:latin typeface="+mj-lt"/>
              </a:rPr>
              <a:t>A Pod models an application-specific “logical host”</a:t>
            </a:r>
            <a:endParaRPr dirty="0">
              <a:solidFill>
                <a:schemeClr val="tx1">
                  <a:lumMod val="50000"/>
                </a:schemeClr>
              </a:solidFill>
              <a:latin typeface="+mj-lt"/>
            </a:endParaRPr>
          </a:p>
          <a:p>
            <a:pPr marL="742950" indent="-285750">
              <a:buFont typeface="Arial" panose="020B0604020202020204" pitchFamily="34" charset="0"/>
              <a:buChar char="•"/>
            </a:pPr>
            <a:endParaRPr dirty="0">
              <a:solidFill>
                <a:schemeClr val="tx1">
                  <a:lumMod val="50000"/>
                </a:schemeClr>
              </a:solidFill>
              <a:latin typeface="+mj-lt"/>
            </a:endParaRPr>
          </a:p>
          <a:p>
            <a:pPr marL="742950" indent="-285750">
              <a:buFont typeface="Arial" panose="020B0604020202020204" pitchFamily="34" charset="0"/>
              <a:buChar char="•"/>
            </a:pPr>
            <a:endParaRPr dirty="0">
              <a:solidFill>
                <a:schemeClr val="tx1">
                  <a:lumMod val="50000"/>
                </a:schemeClr>
              </a:solidFill>
              <a:latin typeface="+mj-lt"/>
            </a:endParaRPr>
          </a:p>
          <a:p>
            <a:pPr marL="742950" indent="-285750">
              <a:buFont typeface="Arial" panose="020B0604020202020204" pitchFamily="34" charset="0"/>
              <a:buChar char="•"/>
            </a:pPr>
            <a:endParaRPr dirty="0">
              <a:solidFill>
                <a:schemeClr val="tx1">
                  <a:lumMod val="50000"/>
                </a:schemeClr>
              </a:solidFill>
              <a:highlight>
                <a:srgbClr val="FFFFFF"/>
              </a:highlight>
              <a:latin typeface="+mj-lt"/>
              <a:ea typeface="Roboto"/>
              <a:cs typeface="Roboto"/>
              <a:sym typeface="Roboto"/>
            </a:endParaRPr>
          </a:p>
          <a:p>
            <a:pPr marL="742950" indent="-285750">
              <a:buFont typeface="Arial" panose="020B0604020202020204" pitchFamily="34" charset="0"/>
              <a:buChar char="•"/>
            </a:pPr>
            <a:endParaRPr dirty="0">
              <a:solidFill>
                <a:schemeClr val="tx1">
                  <a:lumMod val="50000"/>
                </a:schemeClr>
              </a:solidFill>
              <a:highlight>
                <a:srgbClr val="FFFFFF"/>
              </a:highlight>
              <a:latin typeface="+mj-lt"/>
              <a:ea typeface="Roboto"/>
              <a:cs typeface="Roboto"/>
              <a:sym typeface="Roboto"/>
            </a:endParaRPr>
          </a:p>
          <a:p>
            <a:pPr marL="285750" indent="-285750">
              <a:buSzPts val="1100"/>
              <a:buFont typeface="Arial" panose="020B0604020202020204" pitchFamily="34" charset="0"/>
              <a:buChar char="•"/>
            </a:pPr>
            <a:endParaRPr dirty="0">
              <a:solidFill>
                <a:schemeClr val="tx1">
                  <a:lumMod val="50000"/>
                </a:schemeClr>
              </a:solidFill>
              <a:latin typeface="+mj-lt"/>
            </a:endParaRPr>
          </a:p>
          <a:p>
            <a:pPr marL="285750" indent="-285750">
              <a:buFont typeface="Arial" panose="020B0604020202020204" pitchFamily="34" charset="0"/>
              <a:buChar char="•"/>
            </a:pPr>
            <a:endParaRPr dirty="0">
              <a:solidFill>
                <a:schemeClr val="tx1">
                  <a:lumMod val="50000"/>
                </a:schemeClr>
              </a:solidFill>
              <a:latin typeface="+mj-lt"/>
            </a:endParaRPr>
          </a:p>
          <a:p>
            <a:pPr marL="742950" indent="-285750">
              <a:buFont typeface="Arial" panose="020B0604020202020204" pitchFamily="34" charset="0"/>
              <a:buChar char="•"/>
            </a:pPr>
            <a:endParaRPr dirty="0">
              <a:solidFill>
                <a:schemeClr val="tx1">
                  <a:lumMod val="50000"/>
                </a:schemeClr>
              </a:solidFill>
              <a:latin typeface="+mj-lt"/>
            </a:endParaRPr>
          </a:p>
        </p:txBody>
      </p:sp>
      <p:sp>
        <p:nvSpPr>
          <p:cNvPr id="4" name="Slide Number Placeholder 3">
            <a:extLst>
              <a:ext uri="{FF2B5EF4-FFF2-40B4-BE49-F238E27FC236}">
                <a16:creationId xmlns:a16="http://schemas.microsoft.com/office/drawing/2014/main" id="{F0094A4E-284E-4BF3-9244-ADA78531E854}"/>
              </a:ext>
            </a:extLst>
          </p:cNvPr>
          <p:cNvSpPr>
            <a:spLocks noGrp="1"/>
          </p:cNvSpPr>
          <p:nvPr>
            <p:ph type="sldNum" idx="12"/>
          </p:nvPr>
        </p:nvSpPr>
        <p:spPr/>
        <p:txBody>
          <a:bodyPr/>
          <a:lstStyle/>
          <a:p>
            <a:pPr algn="ctr"/>
            <a:fld id="{00000000-1234-1234-1234-123412341234}" type="slidenum">
              <a:rPr lang="en-US" smtClean="0"/>
              <a:pPr algn="ctr"/>
              <a:t>70</a:t>
            </a:fld>
            <a:endParaRPr 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6" name="Google Shape;157;p26">
            <a:extLst>
              <a:ext uri="{FF2B5EF4-FFF2-40B4-BE49-F238E27FC236}">
                <a16:creationId xmlns:a16="http://schemas.microsoft.com/office/drawing/2014/main" id="{1C4F03F3-A238-4390-B5AA-8FE53BAF64C9}"/>
              </a:ext>
            </a:extLst>
          </p:cNvPr>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lgn="l">
              <a:buClr>
                <a:srgbClr val="233445"/>
              </a:buClr>
              <a:buSzPts val="3200"/>
            </a:pPr>
            <a:r>
              <a:rPr lang="en-US" dirty="0">
                <a:latin typeface="Helvetica Neue"/>
                <a:ea typeface="Helvetica Neue"/>
                <a:cs typeface="Helvetica Neue"/>
                <a:sym typeface="Helvetica Neue"/>
              </a:rPr>
              <a:t>Pod state</a:t>
            </a:r>
            <a:endParaRPr dirty="0">
              <a:latin typeface="Helvetica Neue"/>
              <a:ea typeface="Helvetica Neue"/>
              <a:cs typeface="Helvetica Neue"/>
              <a:sym typeface="Helvetica Neue"/>
            </a:endParaRPr>
          </a:p>
        </p:txBody>
      </p:sp>
      <p:sp>
        <p:nvSpPr>
          <p:cNvPr id="805" name="Google Shape;805;p118"/>
          <p:cNvSpPr txBox="1">
            <a:spLocks noGrp="1"/>
          </p:cNvSpPr>
          <p:nvPr>
            <p:ph type="subTitle" idx="1"/>
          </p:nvPr>
        </p:nvSpPr>
        <p:spPr>
          <a:xfrm>
            <a:off x="613700" y="1256125"/>
            <a:ext cx="7625100" cy="3173100"/>
          </a:xfrm>
          <a:prstGeom prst="rect">
            <a:avLst/>
          </a:prstGeom>
        </p:spPr>
        <p:txBody>
          <a:bodyPr spcFirstLastPara="1" wrap="square" lIns="91425" tIns="91425" rIns="91425" bIns="91425" anchor="t" anchorCtr="0">
            <a:noAutofit/>
          </a:bodyPr>
          <a:lstStyle/>
          <a:p>
            <a:pPr>
              <a:lnSpc>
                <a:spcPct val="100000"/>
              </a:lnSpc>
              <a:buClr>
                <a:schemeClr val="dk1"/>
              </a:buClr>
              <a:buFont typeface="Arial" panose="020B0604020202020204" pitchFamily="34" charset="0"/>
              <a:buChar char="•"/>
            </a:pPr>
            <a:r>
              <a:rPr lang="en" dirty="0">
                <a:solidFill>
                  <a:schemeClr val="dk1"/>
                </a:solidFill>
              </a:rPr>
              <a:t>Pods are considered to be relatively ephemeral (rather than durable) entities</a:t>
            </a:r>
            <a:endParaRPr dirty="0">
              <a:solidFill>
                <a:schemeClr val="dk1"/>
              </a:solidFill>
            </a:endParaRPr>
          </a:p>
          <a:p>
            <a:pPr>
              <a:lnSpc>
                <a:spcPct val="100000"/>
              </a:lnSpc>
              <a:buClr>
                <a:schemeClr val="dk1"/>
              </a:buClr>
              <a:buFont typeface="Arial" panose="020B0604020202020204" pitchFamily="34" charset="0"/>
              <a:buChar char="•"/>
            </a:pPr>
            <a:r>
              <a:rPr lang="en" dirty="0">
                <a:solidFill>
                  <a:schemeClr val="dk1"/>
                </a:solidFill>
              </a:rPr>
              <a:t>Pods do not hold state, so if a pod crashes, Kubernetes will replace it with another</a:t>
            </a:r>
            <a:endParaRPr dirty="0">
              <a:solidFill>
                <a:schemeClr val="dk1"/>
              </a:solidFill>
            </a:endParaRPr>
          </a:p>
          <a:p>
            <a:pPr>
              <a:lnSpc>
                <a:spcPct val="100000"/>
              </a:lnSpc>
              <a:buClr>
                <a:schemeClr val="dk1"/>
              </a:buClr>
              <a:buFont typeface="Arial" panose="020B0604020202020204" pitchFamily="34" charset="0"/>
              <a:buChar char="•"/>
            </a:pPr>
            <a:r>
              <a:rPr lang="en" dirty="0">
                <a:solidFill>
                  <a:schemeClr val="dk1"/>
                </a:solidFill>
              </a:rPr>
              <a:t>Multiple instances of the same pod are called replicas</a:t>
            </a:r>
            <a:endParaRPr dirty="0">
              <a:solidFill>
                <a:schemeClr val="dk1"/>
              </a:solidFill>
            </a:endParaRPr>
          </a:p>
          <a:p>
            <a:pPr marL="714364" indent="-257175">
              <a:buFont typeface="Wingdings" panose="05000000000000000000" pitchFamily="2" charset="2"/>
              <a:buChar char="Ø"/>
            </a:pPr>
            <a:endParaRPr dirty="0">
              <a:solidFill>
                <a:schemeClr val="dk1"/>
              </a:solidFill>
            </a:endParaRPr>
          </a:p>
          <a:p>
            <a:pPr marL="714364" indent="-257175">
              <a:buFont typeface="Wingdings" panose="05000000000000000000" pitchFamily="2" charset="2"/>
              <a:buChar char="Ø"/>
            </a:pPr>
            <a:endParaRPr sz="1400" dirty="0">
              <a:highlight>
                <a:srgbClr val="FFFFFF"/>
              </a:highlight>
              <a:latin typeface="Roboto"/>
              <a:ea typeface="Roboto"/>
              <a:cs typeface="Roboto"/>
              <a:sym typeface="Roboto"/>
            </a:endParaRPr>
          </a:p>
          <a:p>
            <a:pPr marL="714364" indent="-257175">
              <a:buFont typeface="Wingdings" panose="05000000000000000000" pitchFamily="2" charset="2"/>
              <a:buChar char="Ø"/>
            </a:pPr>
            <a:endParaRPr sz="1400" dirty="0">
              <a:highlight>
                <a:srgbClr val="FFFFFF"/>
              </a:highlight>
              <a:latin typeface="Roboto"/>
              <a:ea typeface="Roboto"/>
              <a:cs typeface="Roboto"/>
              <a:sym typeface="Roboto"/>
            </a:endParaRPr>
          </a:p>
          <a:p>
            <a:pPr marL="214313" indent="-214313">
              <a:buFont typeface="Wingdings" panose="05000000000000000000" pitchFamily="2" charset="2"/>
              <a:buChar char="Ø"/>
            </a:pPr>
            <a:endParaRPr sz="1100" dirty="0"/>
          </a:p>
          <a:p>
            <a:pPr marL="257175" indent="-257175">
              <a:buFont typeface="Wingdings" panose="05000000000000000000" pitchFamily="2" charset="2"/>
              <a:buChar char="Ø"/>
            </a:pPr>
            <a:endParaRPr dirty="0">
              <a:solidFill>
                <a:schemeClr val="dk1"/>
              </a:solidFill>
            </a:endParaRPr>
          </a:p>
          <a:p>
            <a:pPr marL="714364" indent="-257175">
              <a:buFont typeface="Wingdings" panose="05000000000000000000" pitchFamily="2" charset="2"/>
              <a:buChar char="Ø"/>
            </a:pPr>
            <a:endParaRPr dirty="0">
              <a:solidFill>
                <a:schemeClr val="dk1"/>
              </a:solidFill>
            </a:endParaRPr>
          </a:p>
        </p:txBody>
      </p:sp>
      <p:sp>
        <p:nvSpPr>
          <p:cNvPr id="4" name="Slide Number Placeholder 3">
            <a:extLst>
              <a:ext uri="{FF2B5EF4-FFF2-40B4-BE49-F238E27FC236}">
                <a16:creationId xmlns:a16="http://schemas.microsoft.com/office/drawing/2014/main" id="{CCEC4AD3-5E02-46F9-BACC-7D22B5108919}"/>
              </a:ext>
            </a:extLst>
          </p:cNvPr>
          <p:cNvSpPr>
            <a:spLocks noGrp="1"/>
          </p:cNvSpPr>
          <p:nvPr>
            <p:ph type="sldNum" idx="12"/>
          </p:nvPr>
        </p:nvSpPr>
        <p:spPr/>
        <p:txBody>
          <a:bodyPr/>
          <a:lstStyle/>
          <a:p>
            <a:pPr algn="ctr"/>
            <a:fld id="{00000000-1234-1234-1234-123412341234}" type="slidenum">
              <a:rPr lang="en-US" smtClean="0"/>
              <a:pPr algn="ctr"/>
              <a:t>71</a:t>
            </a:fld>
            <a:endParaRPr 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6" name="Google Shape;157;p26">
            <a:extLst>
              <a:ext uri="{FF2B5EF4-FFF2-40B4-BE49-F238E27FC236}">
                <a16:creationId xmlns:a16="http://schemas.microsoft.com/office/drawing/2014/main" id="{6236AD86-908F-4A46-AF42-4D041449212B}"/>
              </a:ext>
            </a:extLst>
          </p:cNvPr>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lgn="l">
              <a:buClr>
                <a:srgbClr val="233445"/>
              </a:buClr>
              <a:buSzPts val="3200"/>
            </a:pPr>
            <a:r>
              <a:rPr lang="en-US" dirty="0">
                <a:latin typeface="Helvetica Neue"/>
                <a:ea typeface="Helvetica Neue"/>
                <a:cs typeface="Helvetica Neue"/>
                <a:sym typeface="Helvetica Neue"/>
              </a:rPr>
              <a:t>Deployments</a:t>
            </a:r>
            <a:endParaRPr dirty="0">
              <a:latin typeface="Helvetica Neue"/>
              <a:ea typeface="Helvetica Neue"/>
              <a:cs typeface="Helvetica Neue"/>
              <a:sym typeface="Helvetica Neue"/>
            </a:endParaRPr>
          </a:p>
        </p:txBody>
      </p:sp>
      <p:sp>
        <p:nvSpPr>
          <p:cNvPr id="811" name="Google Shape;811;p119"/>
          <p:cNvSpPr txBox="1">
            <a:spLocks noGrp="1"/>
          </p:cNvSpPr>
          <p:nvPr>
            <p:ph type="subTitle" idx="1"/>
          </p:nvPr>
        </p:nvSpPr>
        <p:spPr>
          <a:xfrm>
            <a:off x="613700" y="1256125"/>
            <a:ext cx="7625100" cy="3173100"/>
          </a:xfrm>
          <a:prstGeom prst="rect">
            <a:avLst/>
          </a:prstGeom>
        </p:spPr>
        <p:txBody>
          <a:bodyPr spcFirstLastPara="1" wrap="square" lIns="91425" tIns="91425" rIns="91425" bIns="91425" anchor="t" anchorCtr="0">
            <a:noAutofit/>
          </a:bodyPr>
          <a:lstStyle/>
          <a:p>
            <a:pPr indent="-317492">
              <a:buSzPts val="1400"/>
              <a:buFont typeface="Arial" panose="020B0604020202020204" pitchFamily="34" charset="0"/>
              <a:buChar char="•"/>
            </a:pPr>
            <a:r>
              <a:rPr lang="en" dirty="0">
                <a:solidFill>
                  <a:schemeClr val="dk1"/>
                </a:solidFill>
                <a:highlight>
                  <a:srgbClr val="FFFFFF"/>
                </a:highlight>
                <a:latin typeface="Roboto"/>
                <a:ea typeface="Roboto"/>
                <a:cs typeface="Roboto"/>
                <a:sym typeface="Roboto"/>
              </a:rPr>
              <a:t>A </a:t>
            </a:r>
            <a:r>
              <a:rPr lang="en" i="1" dirty="0">
                <a:solidFill>
                  <a:schemeClr val="dk1"/>
                </a:solidFill>
                <a:highlight>
                  <a:srgbClr val="FFFFFF"/>
                </a:highlight>
                <a:latin typeface="Roboto"/>
                <a:ea typeface="Roboto"/>
                <a:cs typeface="Roboto"/>
                <a:sym typeface="Roboto"/>
              </a:rPr>
              <a:t>Deployment</a:t>
            </a:r>
            <a:r>
              <a:rPr lang="en" dirty="0">
                <a:solidFill>
                  <a:schemeClr val="dk1"/>
                </a:solidFill>
                <a:highlight>
                  <a:srgbClr val="FFFFFF"/>
                </a:highlight>
                <a:latin typeface="Roboto"/>
                <a:ea typeface="Roboto"/>
                <a:cs typeface="Roboto"/>
                <a:sym typeface="Roboto"/>
              </a:rPr>
              <a:t> controller provides declarative updates for Pods and ReplicaSets</a:t>
            </a:r>
            <a:endParaRPr dirty="0">
              <a:solidFill>
                <a:schemeClr val="dk1"/>
              </a:solidFill>
              <a:highlight>
                <a:srgbClr val="FFFFFF"/>
              </a:highlight>
              <a:latin typeface="Roboto"/>
              <a:ea typeface="Roboto"/>
              <a:cs typeface="Roboto"/>
              <a:sym typeface="Roboto"/>
            </a:endParaRPr>
          </a:p>
          <a:p>
            <a:pPr indent="-317492">
              <a:buClr>
                <a:srgbClr val="1F1F1F"/>
              </a:buClr>
              <a:buSzPts val="1400"/>
              <a:buFont typeface="Arial" panose="020B0604020202020204" pitchFamily="34" charset="0"/>
              <a:buChar char="•"/>
            </a:pPr>
            <a:r>
              <a:rPr lang="en" dirty="0">
                <a:solidFill>
                  <a:srgbClr val="1F1F1F"/>
                </a:solidFill>
              </a:rPr>
              <a:t>The Deployment Object gives us a better way of handling the scaling of </a:t>
            </a:r>
            <a:r>
              <a:rPr lang="en-US" dirty="0">
                <a:solidFill>
                  <a:srgbClr val="1F1F1F"/>
                </a:solidFill>
              </a:rPr>
              <a:t>pod</a:t>
            </a:r>
            <a:r>
              <a:rPr lang="en" dirty="0">
                <a:solidFill>
                  <a:srgbClr val="1F1F1F"/>
                </a:solidFill>
              </a:rPr>
              <a:t>s </a:t>
            </a:r>
            <a:endParaRPr dirty="0">
              <a:solidFill>
                <a:srgbClr val="1F1F1F"/>
              </a:solidFill>
            </a:endParaRPr>
          </a:p>
          <a:p>
            <a:pPr indent="-317492">
              <a:buClr>
                <a:srgbClr val="1F1F1F"/>
              </a:buClr>
              <a:buSzPts val="1400"/>
              <a:buFont typeface="Arial" panose="020B0604020202020204" pitchFamily="34" charset="0"/>
              <a:buChar char="•"/>
            </a:pPr>
            <a:r>
              <a:rPr lang="en" dirty="0">
                <a:solidFill>
                  <a:srgbClr val="1F1F1F"/>
                </a:solidFill>
              </a:rPr>
              <a:t>The advantage of using Deployment versus using a replicaset is having rolling updates support for the </a:t>
            </a:r>
            <a:r>
              <a:rPr lang="en-US" dirty="0">
                <a:solidFill>
                  <a:srgbClr val="1F1F1F"/>
                </a:solidFill>
              </a:rPr>
              <a:t>pod</a:t>
            </a:r>
            <a:r>
              <a:rPr lang="en" dirty="0">
                <a:solidFill>
                  <a:srgbClr val="1F1F1F"/>
                </a:solidFill>
              </a:rPr>
              <a:t> container versions out-of-the-box </a:t>
            </a:r>
            <a:endParaRPr dirty="0">
              <a:solidFill>
                <a:srgbClr val="1F1F1F"/>
              </a:solidFill>
            </a:endParaRPr>
          </a:p>
          <a:p>
            <a:pPr marL="714364" indent="-257175">
              <a:buFont typeface="Wingdings" panose="05000000000000000000" pitchFamily="2" charset="2"/>
              <a:buChar char="Ø"/>
            </a:pPr>
            <a:endParaRPr dirty="0">
              <a:solidFill>
                <a:srgbClr val="000000"/>
              </a:solidFill>
            </a:endParaRPr>
          </a:p>
        </p:txBody>
      </p:sp>
      <p:sp>
        <p:nvSpPr>
          <p:cNvPr id="4" name="Slide Number Placeholder 3">
            <a:extLst>
              <a:ext uri="{FF2B5EF4-FFF2-40B4-BE49-F238E27FC236}">
                <a16:creationId xmlns:a16="http://schemas.microsoft.com/office/drawing/2014/main" id="{593E3ECF-2FF0-4E06-9A01-7AB8D237A621}"/>
              </a:ext>
            </a:extLst>
          </p:cNvPr>
          <p:cNvSpPr>
            <a:spLocks noGrp="1"/>
          </p:cNvSpPr>
          <p:nvPr>
            <p:ph type="sldNum" idx="12"/>
          </p:nvPr>
        </p:nvSpPr>
        <p:spPr/>
        <p:txBody>
          <a:bodyPr/>
          <a:lstStyle/>
          <a:p>
            <a:pPr algn="ctr"/>
            <a:fld id="{00000000-1234-1234-1234-123412341234}" type="slidenum">
              <a:rPr lang="en-US" smtClean="0"/>
              <a:pPr algn="ctr"/>
              <a:t>72</a:t>
            </a:fld>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6" name="Google Shape;157;p26">
            <a:extLst>
              <a:ext uri="{FF2B5EF4-FFF2-40B4-BE49-F238E27FC236}">
                <a16:creationId xmlns:a16="http://schemas.microsoft.com/office/drawing/2014/main" id="{6236AD86-908F-4A46-AF42-4D041449212B}"/>
              </a:ext>
            </a:extLst>
          </p:cNvPr>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lgn="l">
              <a:buClr>
                <a:srgbClr val="233445"/>
              </a:buClr>
              <a:buSzPts val="3200"/>
            </a:pPr>
            <a:r>
              <a:rPr lang="en-US" dirty="0">
                <a:latin typeface="Helvetica Neue"/>
                <a:ea typeface="Helvetica Neue"/>
                <a:cs typeface="Helvetica Neue"/>
                <a:sym typeface="Helvetica Neue"/>
              </a:rPr>
              <a:t>Deployments</a:t>
            </a:r>
            <a:endParaRPr dirty="0">
              <a:latin typeface="Helvetica Neue"/>
              <a:ea typeface="Helvetica Neue"/>
              <a:cs typeface="Helvetica Neue"/>
              <a:sym typeface="Helvetica Neue"/>
            </a:endParaRPr>
          </a:p>
        </p:txBody>
      </p:sp>
      <p:sp>
        <p:nvSpPr>
          <p:cNvPr id="811" name="Google Shape;811;p119"/>
          <p:cNvSpPr txBox="1">
            <a:spLocks noGrp="1"/>
          </p:cNvSpPr>
          <p:nvPr>
            <p:ph type="subTitle" idx="1"/>
          </p:nvPr>
        </p:nvSpPr>
        <p:spPr>
          <a:xfrm>
            <a:off x="613700" y="1256125"/>
            <a:ext cx="7625100" cy="3173100"/>
          </a:xfrm>
          <a:prstGeom prst="rect">
            <a:avLst/>
          </a:prstGeom>
        </p:spPr>
        <p:txBody>
          <a:bodyPr spcFirstLastPara="1" wrap="square" lIns="91425" tIns="91425" rIns="91425" bIns="91425" anchor="t" anchorCtr="0">
            <a:noAutofit/>
          </a:bodyPr>
          <a:lstStyle/>
          <a:p>
            <a:pPr indent="-317492">
              <a:buClr>
                <a:srgbClr val="1F1F1F"/>
              </a:buClr>
              <a:buSzPts val="1400"/>
              <a:buFont typeface="Arial" panose="020B0604020202020204" pitchFamily="34" charset="0"/>
              <a:buChar char="•"/>
            </a:pPr>
            <a:r>
              <a:rPr lang="en" dirty="0">
                <a:solidFill>
                  <a:srgbClr val="1F1F1F"/>
                </a:solidFill>
              </a:rPr>
              <a:t>Every time the application code changes, a new version of the application container is built, and then there is a need to update the Deployment manifest with the new version and tell K8s to apply the changes</a:t>
            </a:r>
            <a:endParaRPr dirty="0">
              <a:solidFill>
                <a:srgbClr val="1F1F1F"/>
              </a:solidFill>
            </a:endParaRPr>
          </a:p>
          <a:p>
            <a:pPr indent="-317492">
              <a:buClr>
                <a:srgbClr val="1F1F1F"/>
              </a:buClr>
              <a:buSzPts val="1400"/>
              <a:buFont typeface="Arial" panose="020B0604020202020204" pitchFamily="34" charset="0"/>
              <a:buChar char="•"/>
            </a:pPr>
            <a:r>
              <a:rPr lang="en" dirty="0">
                <a:solidFill>
                  <a:srgbClr val="1F1F1F"/>
                </a:solidFill>
              </a:rPr>
              <a:t>K8s will then handle the rolling-out of this newer version, terminating </a:t>
            </a:r>
            <a:r>
              <a:rPr lang="en-US" dirty="0">
                <a:solidFill>
                  <a:srgbClr val="1F1F1F"/>
                </a:solidFill>
              </a:rPr>
              <a:t>pod</a:t>
            </a:r>
            <a:r>
              <a:rPr lang="en" dirty="0">
                <a:solidFill>
                  <a:srgbClr val="1F1F1F"/>
                </a:solidFill>
              </a:rPr>
              <a:t>s with the old version as it spins up the new </a:t>
            </a:r>
            <a:r>
              <a:rPr lang="en-US" dirty="0">
                <a:solidFill>
                  <a:srgbClr val="1F1F1F"/>
                </a:solidFill>
              </a:rPr>
              <a:t>pod</a:t>
            </a:r>
            <a:r>
              <a:rPr lang="en" dirty="0">
                <a:solidFill>
                  <a:srgbClr val="1F1F1F"/>
                </a:solidFill>
              </a:rPr>
              <a:t>s with the updated container </a:t>
            </a:r>
            <a:endParaRPr dirty="0">
              <a:solidFill>
                <a:srgbClr val="1F1F1F"/>
              </a:solidFill>
            </a:endParaRPr>
          </a:p>
          <a:p>
            <a:pPr indent="-317492">
              <a:buClr>
                <a:srgbClr val="1F1F1F"/>
              </a:buClr>
              <a:buSzPts val="1400"/>
              <a:buFont typeface="Arial" panose="020B0604020202020204" pitchFamily="34" charset="0"/>
              <a:buChar char="•"/>
            </a:pPr>
            <a:r>
              <a:rPr lang="en" dirty="0">
                <a:solidFill>
                  <a:srgbClr val="1F1F1F"/>
                </a:solidFill>
              </a:rPr>
              <a:t>This means that at some point we will have multiple versions of the same application running at the same time</a:t>
            </a:r>
            <a:endParaRPr dirty="0">
              <a:solidFill>
                <a:srgbClr val="1F1F1F"/>
              </a:solidFill>
            </a:endParaRPr>
          </a:p>
          <a:p>
            <a:pPr marL="714364" indent="-257175">
              <a:buFont typeface="Wingdings" panose="05000000000000000000" pitchFamily="2" charset="2"/>
              <a:buChar char="Ø"/>
            </a:pPr>
            <a:endParaRPr dirty="0">
              <a:solidFill>
                <a:srgbClr val="000000"/>
              </a:solidFill>
            </a:endParaRPr>
          </a:p>
        </p:txBody>
      </p:sp>
      <p:sp>
        <p:nvSpPr>
          <p:cNvPr id="4" name="Slide Number Placeholder 3">
            <a:extLst>
              <a:ext uri="{FF2B5EF4-FFF2-40B4-BE49-F238E27FC236}">
                <a16:creationId xmlns:a16="http://schemas.microsoft.com/office/drawing/2014/main" id="{9024E99B-ED81-4D94-8DEF-D06E3C4683EE}"/>
              </a:ext>
            </a:extLst>
          </p:cNvPr>
          <p:cNvSpPr>
            <a:spLocks noGrp="1"/>
          </p:cNvSpPr>
          <p:nvPr>
            <p:ph type="sldNum" idx="12"/>
          </p:nvPr>
        </p:nvSpPr>
        <p:spPr/>
        <p:txBody>
          <a:bodyPr/>
          <a:lstStyle/>
          <a:p>
            <a:pPr algn="ctr"/>
            <a:fld id="{00000000-1234-1234-1234-123412341234}" type="slidenum">
              <a:rPr lang="en-US" smtClean="0"/>
              <a:pPr algn="ctr"/>
              <a:t>73</a:t>
            </a:fld>
            <a:endParaRPr lang="en-US" dirty="0"/>
          </a:p>
        </p:txBody>
      </p:sp>
    </p:spTree>
    <p:extLst>
      <p:ext uri="{BB962C8B-B14F-4D97-AF65-F5344CB8AC3E}">
        <p14:creationId xmlns:p14="http://schemas.microsoft.com/office/powerpoint/2010/main" val="1599267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pic>
        <p:nvPicPr>
          <p:cNvPr id="816" name="Google Shape;816;p120"/>
          <p:cNvPicPr preferRelativeResize="0"/>
          <p:nvPr/>
        </p:nvPicPr>
        <p:blipFill>
          <a:blip r:embed="rId3">
            <a:alphaModFix/>
          </a:blip>
          <a:stretch>
            <a:fillRect/>
          </a:stretch>
        </p:blipFill>
        <p:spPr>
          <a:xfrm>
            <a:off x="0" y="0"/>
            <a:ext cx="9144000" cy="4904961"/>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pic>
        <p:nvPicPr>
          <p:cNvPr id="821" name="Google Shape;821;p121"/>
          <p:cNvPicPr preferRelativeResize="0"/>
          <p:nvPr/>
        </p:nvPicPr>
        <p:blipFill>
          <a:blip r:embed="rId3">
            <a:alphaModFix/>
          </a:blip>
          <a:stretch>
            <a:fillRect/>
          </a:stretch>
        </p:blipFill>
        <p:spPr>
          <a:xfrm>
            <a:off x="1" y="1"/>
            <a:ext cx="9144002" cy="4340833"/>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pic>
        <p:nvPicPr>
          <p:cNvPr id="826" name="Google Shape;826;p122"/>
          <p:cNvPicPr preferRelativeResize="0"/>
          <p:nvPr/>
        </p:nvPicPr>
        <p:blipFill>
          <a:blip r:embed="rId3">
            <a:alphaModFix/>
          </a:blip>
          <a:stretch>
            <a:fillRect/>
          </a:stretch>
        </p:blipFill>
        <p:spPr>
          <a:xfrm>
            <a:off x="1" y="0"/>
            <a:ext cx="9144003" cy="4401942"/>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pic>
        <p:nvPicPr>
          <p:cNvPr id="831" name="Google Shape;831;p123"/>
          <p:cNvPicPr preferRelativeResize="0"/>
          <p:nvPr/>
        </p:nvPicPr>
        <p:blipFill>
          <a:blip r:embed="rId3">
            <a:alphaModFix/>
          </a:blip>
          <a:stretch>
            <a:fillRect/>
          </a:stretch>
        </p:blipFill>
        <p:spPr>
          <a:xfrm>
            <a:off x="1" y="0"/>
            <a:ext cx="9143997" cy="4325986"/>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pic>
        <p:nvPicPr>
          <p:cNvPr id="836" name="Google Shape;836;p124"/>
          <p:cNvPicPr preferRelativeResize="0"/>
          <p:nvPr/>
        </p:nvPicPr>
        <p:blipFill>
          <a:blip r:embed="rId3">
            <a:alphaModFix/>
          </a:blip>
          <a:stretch>
            <a:fillRect/>
          </a:stretch>
        </p:blipFill>
        <p:spPr>
          <a:xfrm>
            <a:off x="0" y="1"/>
            <a:ext cx="9143998" cy="409182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pic>
        <p:nvPicPr>
          <p:cNvPr id="841" name="Google Shape;841;p125"/>
          <p:cNvPicPr preferRelativeResize="0"/>
          <p:nvPr/>
        </p:nvPicPr>
        <p:blipFill>
          <a:blip r:embed="rId3">
            <a:alphaModFix/>
          </a:blip>
          <a:stretch>
            <a:fillRect/>
          </a:stretch>
        </p:blipFill>
        <p:spPr>
          <a:xfrm>
            <a:off x="1" y="1"/>
            <a:ext cx="9143997" cy="42647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52"/>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How we’re going to work together</a:t>
            </a:r>
            <a:endParaRPr>
              <a:solidFill>
                <a:schemeClr val="dk1"/>
              </a:solidFill>
            </a:endParaRPr>
          </a:p>
        </p:txBody>
      </p:sp>
      <p:sp>
        <p:nvSpPr>
          <p:cNvPr id="384" name="Google Shape;384;p52"/>
          <p:cNvSpPr txBox="1"/>
          <p:nvPr/>
        </p:nvSpPr>
        <p:spPr>
          <a:xfrm>
            <a:off x="613700" y="1471300"/>
            <a:ext cx="7086600" cy="3221100"/>
          </a:xfrm>
          <a:prstGeom prst="rect">
            <a:avLst/>
          </a:prstGeom>
          <a:noFill/>
          <a:ln>
            <a:noFill/>
          </a:ln>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rgbClr val="404040"/>
              </a:buClr>
              <a:buSzPts val="1500"/>
              <a:buFont typeface="Arial" panose="020B0604020202020204" pitchFamily="34" charset="0"/>
              <a:buChar char="•"/>
            </a:pPr>
            <a:r>
              <a:rPr lang="en" sz="1500" dirty="0">
                <a:solidFill>
                  <a:srgbClr val="404040"/>
                </a:solidFill>
              </a:rPr>
              <a:t>Slides / lecture</a:t>
            </a:r>
            <a:endParaRPr sz="1500" dirty="0">
              <a:solidFill>
                <a:srgbClr val="404040"/>
              </a:solidFill>
            </a:endParaRPr>
          </a:p>
          <a:p>
            <a:pPr marL="457200" lvl="0" indent="-323850" algn="l" rtl="0">
              <a:lnSpc>
                <a:spcPct val="150000"/>
              </a:lnSpc>
              <a:spcBef>
                <a:spcPts val="1000"/>
              </a:spcBef>
              <a:spcAft>
                <a:spcPts val="0"/>
              </a:spcAft>
              <a:buClr>
                <a:srgbClr val="404040"/>
              </a:buClr>
              <a:buSzPts val="1500"/>
              <a:buFont typeface="Arial" panose="020B0604020202020204" pitchFamily="34" charset="0"/>
              <a:buChar char="•"/>
            </a:pPr>
            <a:r>
              <a:rPr lang="en" sz="1500" dirty="0">
                <a:solidFill>
                  <a:srgbClr val="404040"/>
                </a:solidFill>
              </a:rPr>
              <a:t>Demos</a:t>
            </a:r>
          </a:p>
          <a:p>
            <a:pPr marL="457200" lvl="0" indent="-323850" algn="l" rtl="0">
              <a:lnSpc>
                <a:spcPct val="150000"/>
              </a:lnSpc>
              <a:spcBef>
                <a:spcPts val="1000"/>
              </a:spcBef>
              <a:spcAft>
                <a:spcPts val="0"/>
              </a:spcAft>
              <a:buClr>
                <a:srgbClr val="404040"/>
              </a:buClr>
              <a:buSzPts val="1500"/>
              <a:buFont typeface="Arial" panose="020B0604020202020204" pitchFamily="34" charset="0"/>
              <a:buChar char="•"/>
            </a:pPr>
            <a:r>
              <a:rPr lang="en" sz="1500" dirty="0">
                <a:solidFill>
                  <a:srgbClr val="404040"/>
                </a:solidFill>
              </a:rPr>
              <a:t>Team discussions</a:t>
            </a:r>
          </a:p>
          <a:p>
            <a:pPr marL="457200" lvl="0" indent="-323850" algn="l" rtl="0">
              <a:lnSpc>
                <a:spcPct val="150000"/>
              </a:lnSpc>
              <a:spcBef>
                <a:spcPts val="1000"/>
              </a:spcBef>
              <a:spcAft>
                <a:spcPts val="0"/>
              </a:spcAft>
              <a:buClr>
                <a:srgbClr val="404040"/>
              </a:buClr>
              <a:buSzPts val="1500"/>
              <a:buFont typeface="Arial" panose="020B0604020202020204" pitchFamily="34" charset="0"/>
              <a:buChar char="•"/>
            </a:pPr>
            <a:r>
              <a:rPr lang="en" sz="1500" dirty="0">
                <a:solidFill>
                  <a:srgbClr val="404040"/>
                </a:solidFill>
              </a:rPr>
              <a:t>Labs</a:t>
            </a:r>
            <a:endParaRPr sz="1500" dirty="0">
              <a:solidFill>
                <a:srgbClr val="404040"/>
              </a:solidFill>
            </a:endParaRPr>
          </a:p>
          <a:p>
            <a:pPr marL="457200" lvl="0" indent="-323850" algn="l" rtl="0">
              <a:lnSpc>
                <a:spcPct val="150000"/>
              </a:lnSpc>
              <a:spcBef>
                <a:spcPts val="1000"/>
              </a:spcBef>
              <a:spcAft>
                <a:spcPts val="1000"/>
              </a:spcAft>
              <a:buClr>
                <a:srgbClr val="404040"/>
              </a:buClr>
              <a:buSzPts val="1500"/>
              <a:buFont typeface="Arial" panose="020B0604020202020204" pitchFamily="34" charset="0"/>
              <a:buChar char="•"/>
            </a:pPr>
            <a:r>
              <a:rPr lang="en" sz="1500" dirty="0">
                <a:solidFill>
                  <a:srgbClr val="404040"/>
                </a:solidFill>
              </a:rPr>
              <a:t>Hack-a-thon</a:t>
            </a:r>
            <a:endParaRPr sz="1500" dirty="0">
              <a:solidFill>
                <a:srgbClr val="404040"/>
              </a:solidFill>
            </a:endParaRPr>
          </a:p>
        </p:txBody>
      </p:sp>
      <p:sp>
        <p:nvSpPr>
          <p:cNvPr id="385" name="Google Shape;385;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pic>
        <p:nvPicPr>
          <p:cNvPr id="846" name="Google Shape;846;p126"/>
          <p:cNvPicPr preferRelativeResize="0"/>
          <p:nvPr/>
        </p:nvPicPr>
        <p:blipFill>
          <a:blip r:embed="rId3">
            <a:alphaModFix/>
          </a:blip>
          <a:stretch>
            <a:fillRect/>
          </a:stretch>
        </p:blipFill>
        <p:spPr>
          <a:xfrm>
            <a:off x="1" y="0"/>
            <a:ext cx="9143997" cy="4333176"/>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pic>
        <p:nvPicPr>
          <p:cNvPr id="851" name="Google Shape;851;p127"/>
          <p:cNvPicPr preferRelativeResize="0"/>
          <p:nvPr/>
        </p:nvPicPr>
        <p:blipFill>
          <a:blip r:embed="rId3">
            <a:alphaModFix/>
          </a:blip>
          <a:stretch>
            <a:fillRect/>
          </a:stretch>
        </p:blipFill>
        <p:spPr>
          <a:xfrm>
            <a:off x="0" y="1"/>
            <a:ext cx="9143998" cy="4347881"/>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pic>
        <p:nvPicPr>
          <p:cNvPr id="856" name="Google Shape;856;p128"/>
          <p:cNvPicPr preferRelativeResize="0"/>
          <p:nvPr/>
        </p:nvPicPr>
        <p:blipFill>
          <a:blip r:embed="rId3">
            <a:alphaModFix/>
          </a:blip>
          <a:stretch>
            <a:fillRect/>
          </a:stretch>
        </p:blipFill>
        <p:spPr>
          <a:xfrm>
            <a:off x="0" y="1"/>
            <a:ext cx="9144000" cy="4385519"/>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pic>
        <p:nvPicPr>
          <p:cNvPr id="861" name="Google Shape;861;p129"/>
          <p:cNvPicPr preferRelativeResize="0"/>
          <p:nvPr/>
        </p:nvPicPr>
        <p:blipFill>
          <a:blip r:embed="rId3">
            <a:alphaModFix/>
          </a:blip>
          <a:stretch>
            <a:fillRect/>
          </a:stretch>
        </p:blipFill>
        <p:spPr>
          <a:xfrm>
            <a:off x="1" y="1"/>
            <a:ext cx="9144002" cy="4354286"/>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pic>
        <p:nvPicPr>
          <p:cNvPr id="866" name="Google Shape;866;p130"/>
          <p:cNvPicPr preferRelativeResize="0"/>
          <p:nvPr/>
        </p:nvPicPr>
        <p:blipFill>
          <a:blip r:embed="rId3">
            <a:alphaModFix/>
          </a:blip>
          <a:stretch>
            <a:fillRect/>
          </a:stretch>
        </p:blipFill>
        <p:spPr>
          <a:xfrm>
            <a:off x="0" y="1"/>
            <a:ext cx="9143998" cy="43350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pic>
        <p:nvPicPr>
          <p:cNvPr id="871" name="Google Shape;871;p131"/>
          <p:cNvPicPr preferRelativeResize="0"/>
          <p:nvPr/>
        </p:nvPicPr>
        <p:blipFill>
          <a:blip r:embed="rId3">
            <a:alphaModFix/>
          </a:blip>
          <a:stretch>
            <a:fillRect/>
          </a:stretch>
        </p:blipFill>
        <p:spPr>
          <a:xfrm>
            <a:off x="0" y="1"/>
            <a:ext cx="9144000" cy="4355822"/>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pic>
        <p:nvPicPr>
          <p:cNvPr id="876" name="Google Shape;876;p132"/>
          <p:cNvPicPr preferRelativeResize="0"/>
          <p:nvPr/>
        </p:nvPicPr>
        <p:blipFill>
          <a:blip r:embed="rId3">
            <a:alphaModFix/>
          </a:blip>
          <a:stretch>
            <a:fillRect/>
          </a:stretch>
        </p:blipFill>
        <p:spPr>
          <a:xfrm>
            <a:off x="1" y="0"/>
            <a:ext cx="9144003" cy="4355212"/>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pic>
        <p:nvPicPr>
          <p:cNvPr id="881" name="Google Shape;881;p133"/>
          <p:cNvPicPr preferRelativeResize="0"/>
          <p:nvPr/>
        </p:nvPicPr>
        <p:blipFill>
          <a:blip r:embed="rId3">
            <a:alphaModFix/>
          </a:blip>
          <a:stretch>
            <a:fillRect/>
          </a:stretch>
        </p:blipFill>
        <p:spPr>
          <a:xfrm>
            <a:off x="1" y="1"/>
            <a:ext cx="9144003" cy="4370677"/>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pic>
        <p:nvPicPr>
          <p:cNvPr id="886" name="Google Shape;886;p134"/>
          <p:cNvPicPr preferRelativeResize="0"/>
          <p:nvPr/>
        </p:nvPicPr>
        <p:blipFill>
          <a:blip r:embed="rId3">
            <a:alphaModFix/>
          </a:blip>
          <a:stretch>
            <a:fillRect/>
          </a:stretch>
        </p:blipFill>
        <p:spPr>
          <a:xfrm>
            <a:off x="1" y="0"/>
            <a:ext cx="9144001" cy="4365648"/>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pic>
        <p:nvPicPr>
          <p:cNvPr id="891" name="Google Shape;891;p135"/>
          <p:cNvPicPr preferRelativeResize="0"/>
          <p:nvPr/>
        </p:nvPicPr>
        <p:blipFill>
          <a:blip r:embed="rId3">
            <a:alphaModFix/>
          </a:blip>
          <a:stretch>
            <a:fillRect/>
          </a:stretch>
        </p:blipFill>
        <p:spPr>
          <a:xfrm>
            <a:off x="1" y="1"/>
            <a:ext cx="9144001" cy="440002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91361-8FFD-164D-B790-57951C382E47}"/>
              </a:ext>
            </a:extLst>
          </p:cNvPr>
          <p:cNvSpPr>
            <a:spLocks noGrp="1"/>
          </p:cNvSpPr>
          <p:nvPr>
            <p:ph type="title"/>
          </p:nvPr>
        </p:nvSpPr>
        <p:spPr/>
        <p:txBody>
          <a:bodyPr/>
          <a:lstStyle/>
          <a:p>
            <a:r>
              <a:rPr lang="en-US" sz="2800" dirty="0">
                <a:solidFill>
                  <a:schemeClr val="bg1"/>
                </a:solidFill>
              </a:rPr>
              <a:t>Containerization as a Deployment Strategy</a:t>
            </a:r>
          </a:p>
        </p:txBody>
      </p:sp>
    </p:spTree>
    <p:extLst>
      <p:ext uri="{BB962C8B-B14F-4D97-AF65-F5344CB8AC3E}">
        <p14:creationId xmlns:p14="http://schemas.microsoft.com/office/powerpoint/2010/main" val="243575583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pic>
        <p:nvPicPr>
          <p:cNvPr id="896" name="Google Shape;896;p136"/>
          <p:cNvPicPr preferRelativeResize="0"/>
          <p:nvPr/>
        </p:nvPicPr>
        <p:blipFill>
          <a:blip r:embed="rId3">
            <a:alphaModFix/>
          </a:blip>
          <a:stretch>
            <a:fillRect/>
          </a:stretch>
        </p:blipFill>
        <p:spPr>
          <a:xfrm>
            <a:off x="1" y="1"/>
            <a:ext cx="9144001" cy="4375459"/>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pic>
        <p:nvPicPr>
          <p:cNvPr id="901" name="Google Shape;901;p137"/>
          <p:cNvPicPr preferRelativeResize="0"/>
          <p:nvPr/>
        </p:nvPicPr>
        <p:blipFill>
          <a:blip r:embed="rId3">
            <a:alphaModFix/>
          </a:blip>
          <a:stretch>
            <a:fillRect/>
          </a:stretch>
        </p:blipFill>
        <p:spPr>
          <a:xfrm>
            <a:off x="0" y="0"/>
            <a:ext cx="9143998" cy="434502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pic>
        <p:nvPicPr>
          <p:cNvPr id="906" name="Google Shape;906;p138"/>
          <p:cNvPicPr preferRelativeResize="0"/>
          <p:nvPr/>
        </p:nvPicPr>
        <p:blipFill>
          <a:blip r:embed="rId3">
            <a:alphaModFix/>
          </a:blip>
          <a:stretch>
            <a:fillRect/>
          </a:stretch>
        </p:blipFill>
        <p:spPr>
          <a:xfrm>
            <a:off x="0" y="1"/>
            <a:ext cx="9143998" cy="4376893"/>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082A30-5009-4013-A103-910A120AECEF}"/>
              </a:ext>
            </a:extLst>
          </p:cNvPr>
          <p:cNvSpPr>
            <a:spLocks noGrp="1"/>
          </p:cNvSpPr>
          <p:nvPr>
            <p:ph type="title"/>
          </p:nvPr>
        </p:nvSpPr>
        <p:spPr/>
        <p:txBody>
          <a:bodyPr/>
          <a:lstStyle/>
          <a:p>
            <a:r>
              <a:rPr lang="en-US" dirty="0"/>
              <a:t>Pods, Deployments, &amp; </a:t>
            </a:r>
            <a:r>
              <a:rPr lang="en-US" dirty="0" err="1"/>
              <a:t>ReplicaSets</a:t>
            </a:r>
            <a:endParaRPr lang="en-US" dirty="0"/>
          </a:p>
        </p:txBody>
      </p:sp>
      <p:sp>
        <p:nvSpPr>
          <p:cNvPr id="4" name="Slide Number Placeholder 3">
            <a:extLst>
              <a:ext uri="{FF2B5EF4-FFF2-40B4-BE49-F238E27FC236}">
                <a16:creationId xmlns:a16="http://schemas.microsoft.com/office/drawing/2014/main" id="{C9DB8489-01A2-4319-A37F-BF6E06E30612}"/>
              </a:ext>
            </a:extLst>
          </p:cNvPr>
          <p:cNvSpPr>
            <a:spLocks noGrp="1"/>
          </p:cNvSpPr>
          <p:nvPr>
            <p:ph type="sldNum" idx="12"/>
          </p:nvPr>
        </p:nvSpPr>
        <p:spPr/>
        <p:txBody>
          <a:bodyPr/>
          <a:lstStyle/>
          <a:p>
            <a:pPr algn="r"/>
            <a:fld id="{00000000-1234-1234-1234-123412341234}" type="slidenum">
              <a:rPr lang="en" smtClean="0"/>
              <a:pPr algn="r"/>
              <a:t>93</a:t>
            </a:fld>
            <a:endParaRPr lang="en"/>
          </a:p>
        </p:txBody>
      </p:sp>
      <p:pic>
        <p:nvPicPr>
          <p:cNvPr id="8" name="Picture 7">
            <a:extLst>
              <a:ext uri="{FF2B5EF4-FFF2-40B4-BE49-F238E27FC236}">
                <a16:creationId xmlns:a16="http://schemas.microsoft.com/office/drawing/2014/main" id="{32FBABA5-54DF-44A8-8AF1-D637DBAFF210}"/>
              </a:ext>
            </a:extLst>
          </p:cNvPr>
          <p:cNvPicPr>
            <a:picLocks noChangeAspect="1"/>
          </p:cNvPicPr>
          <p:nvPr/>
        </p:nvPicPr>
        <p:blipFill>
          <a:blip r:embed="rId2"/>
          <a:stretch>
            <a:fillRect/>
          </a:stretch>
        </p:blipFill>
        <p:spPr>
          <a:xfrm>
            <a:off x="2167917" y="1134946"/>
            <a:ext cx="4808165" cy="3811705"/>
          </a:xfrm>
          <a:prstGeom prst="rect">
            <a:avLst/>
          </a:prstGeom>
        </p:spPr>
      </p:pic>
    </p:spTree>
    <p:extLst>
      <p:ext uri="{BB962C8B-B14F-4D97-AF65-F5344CB8AC3E}">
        <p14:creationId xmlns:p14="http://schemas.microsoft.com/office/powerpoint/2010/main" val="17370502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9E83B-99AD-4D85-9E88-B08537B9DDC0}"/>
              </a:ext>
            </a:extLst>
          </p:cNvPr>
          <p:cNvSpPr>
            <a:spLocks noGrp="1"/>
          </p:cNvSpPr>
          <p:nvPr>
            <p:ph type="title"/>
          </p:nvPr>
        </p:nvSpPr>
        <p:spPr/>
        <p:txBody>
          <a:bodyPr/>
          <a:lstStyle/>
          <a:p>
            <a:r>
              <a:rPr lang="en-US" dirty="0"/>
              <a:t>Question for the Group</a:t>
            </a:r>
          </a:p>
        </p:txBody>
      </p:sp>
      <p:sp>
        <p:nvSpPr>
          <p:cNvPr id="3" name="Subtitle 2">
            <a:extLst>
              <a:ext uri="{FF2B5EF4-FFF2-40B4-BE49-F238E27FC236}">
                <a16:creationId xmlns:a16="http://schemas.microsoft.com/office/drawing/2014/main" id="{65904158-4352-480A-8048-3524AC8CDAF9}"/>
              </a:ext>
            </a:extLst>
          </p:cNvPr>
          <p:cNvSpPr>
            <a:spLocks noGrp="1"/>
          </p:cNvSpPr>
          <p:nvPr>
            <p:ph type="subTitle" idx="1"/>
          </p:nvPr>
        </p:nvSpPr>
        <p:spPr>
          <a:xfrm>
            <a:off x="613700" y="1256125"/>
            <a:ext cx="7625100" cy="3173100"/>
          </a:xfrm>
        </p:spPr>
        <p:txBody>
          <a:bodyPr/>
          <a:lstStyle/>
          <a:p>
            <a:r>
              <a:rPr lang="en-US" dirty="0"/>
              <a:t>This component is used in a Kubernetes cluster to store state about the cluster and the resources it is responsible for:</a:t>
            </a:r>
          </a:p>
          <a:p>
            <a:endParaRPr lang="en-US" dirty="0"/>
          </a:p>
          <a:p>
            <a:pPr marL="571500" indent="-342900">
              <a:buAutoNum type="arabicPeriod"/>
            </a:pPr>
            <a:r>
              <a:rPr lang="en-US" dirty="0"/>
              <a:t>API server</a:t>
            </a:r>
          </a:p>
          <a:p>
            <a:pPr marL="571500" indent="-342900">
              <a:buAutoNum type="arabicPeriod"/>
            </a:pPr>
            <a:r>
              <a:rPr lang="en-US" dirty="0"/>
              <a:t>Scheduler</a:t>
            </a:r>
          </a:p>
          <a:p>
            <a:pPr marL="571500" indent="-342900">
              <a:buAutoNum type="arabicPeriod"/>
            </a:pPr>
            <a:r>
              <a:rPr lang="en-US" dirty="0" err="1"/>
              <a:t>etcd</a:t>
            </a:r>
            <a:endParaRPr lang="en-US" dirty="0"/>
          </a:p>
          <a:p>
            <a:pPr marL="571500" indent="-342900">
              <a:buAutoNum type="arabicPeriod"/>
            </a:pPr>
            <a:r>
              <a:rPr lang="en-US" dirty="0"/>
              <a:t>Controllers</a:t>
            </a:r>
          </a:p>
          <a:p>
            <a:pPr marL="571500" indent="-342900">
              <a:buAutoNum type="arabicPeriod"/>
            </a:pPr>
            <a:endParaRPr lang="en-US" dirty="0"/>
          </a:p>
          <a:p>
            <a:pPr marL="228600" indent="0"/>
            <a:r>
              <a:rPr lang="en-US" dirty="0"/>
              <a:t>Type your choice in the chat…</a:t>
            </a:r>
          </a:p>
        </p:txBody>
      </p:sp>
      <p:sp>
        <p:nvSpPr>
          <p:cNvPr id="4" name="Slide Number Placeholder 3">
            <a:extLst>
              <a:ext uri="{FF2B5EF4-FFF2-40B4-BE49-F238E27FC236}">
                <a16:creationId xmlns:a16="http://schemas.microsoft.com/office/drawing/2014/main" id="{8A564028-647E-435A-90ED-F2D7C98336A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94</a:t>
            </a:fld>
            <a:endParaRPr lang="en"/>
          </a:p>
        </p:txBody>
      </p:sp>
    </p:spTree>
    <p:extLst>
      <p:ext uri="{BB962C8B-B14F-4D97-AF65-F5344CB8AC3E}">
        <p14:creationId xmlns:p14="http://schemas.microsoft.com/office/powerpoint/2010/main" val="22108514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9E83B-99AD-4D85-9E88-B08537B9DDC0}"/>
              </a:ext>
            </a:extLst>
          </p:cNvPr>
          <p:cNvSpPr>
            <a:spLocks noGrp="1"/>
          </p:cNvSpPr>
          <p:nvPr>
            <p:ph type="title"/>
          </p:nvPr>
        </p:nvSpPr>
        <p:spPr/>
        <p:txBody>
          <a:bodyPr/>
          <a:lstStyle/>
          <a:p>
            <a:r>
              <a:rPr lang="en-US" dirty="0"/>
              <a:t>Question for the Group</a:t>
            </a:r>
          </a:p>
        </p:txBody>
      </p:sp>
      <p:sp>
        <p:nvSpPr>
          <p:cNvPr id="3" name="Subtitle 2">
            <a:extLst>
              <a:ext uri="{FF2B5EF4-FFF2-40B4-BE49-F238E27FC236}">
                <a16:creationId xmlns:a16="http://schemas.microsoft.com/office/drawing/2014/main" id="{65904158-4352-480A-8048-3524AC8CDAF9}"/>
              </a:ext>
            </a:extLst>
          </p:cNvPr>
          <p:cNvSpPr>
            <a:spLocks noGrp="1"/>
          </p:cNvSpPr>
          <p:nvPr>
            <p:ph type="subTitle" idx="1"/>
          </p:nvPr>
        </p:nvSpPr>
        <p:spPr>
          <a:xfrm>
            <a:off x="613700" y="1256125"/>
            <a:ext cx="7625100" cy="3173100"/>
          </a:xfrm>
        </p:spPr>
        <p:txBody>
          <a:bodyPr/>
          <a:lstStyle/>
          <a:p>
            <a:r>
              <a:rPr lang="en-US" dirty="0"/>
              <a:t>This component is used in a Kubernetes cluster to monitor current state against desired state, and notify the cluster when an update is required to resolve any gaps:</a:t>
            </a:r>
          </a:p>
          <a:p>
            <a:endParaRPr lang="en-US" dirty="0"/>
          </a:p>
          <a:p>
            <a:pPr marL="571500" indent="-342900">
              <a:buAutoNum type="arabicPeriod"/>
            </a:pPr>
            <a:r>
              <a:rPr lang="en-US" dirty="0"/>
              <a:t>API server</a:t>
            </a:r>
          </a:p>
          <a:p>
            <a:pPr marL="571500" indent="-342900">
              <a:buAutoNum type="arabicPeriod"/>
            </a:pPr>
            <a:r>
              <a:rPr lang="en-US" dirty="0"/>
              <a:t>Scheduler</a:t>
            </a:r>
          </a:p>
          <a:p>
            <a:pPr marL="571500" indent="-342900">
              <a:buAutoNum type="arabicPeriod"/>
            </a:pPr>
            <a:r>
              <a:rPr lang="en-US" dirty="0" err="1"/>
              <a:t>etcd</a:t>
            </a:r>
            <a:endParaRPr lang="en-US" dirty="0"/>
          </a:p>
          <a:p>
            <a:pPr marL="571500" indent="-342900">
              <a:buAutoNum type="arabicPeriod"/>
            </a:pPr>
            <a:r>
              <a:rPr lang="en-US" dirty="0"/>
              <a:t>Controllers</a:t>
            </a:r>
          </a:p>
          <a:p>
            <a:pPr marL="571500" indent="-342900">
              <a:buAutoNum type="arabicPeriod"/>
            </a:pPr>
            <a:endParaRPr lang="en-US" dirty="0"/>
          </a:p>
          <a:p>
            <a:pPr marL="228600" indent="0"/>
            <a:r>
              <a:rPr lang="en-US" dirty="0"/>
              <a:t>Type your choice in the chat…</a:t>
            </a:r>
          </a:p>
        </p:txBody>
      </p:sp>
      <p:sp>
        <p:nvSpPr>
          <p:cNvPr id="4" name="Slide Number Placeholder 3">
            <a:extLst>
              <a:ext uri="{FF2B5EF4-FFF2-40B4-BE49-F238E27FC236}">
                <a16:creationId xmlns:a16="http://schemas.microsoft.com/office/drawing/2014/main" id="{8A564028-647E-435A-90ED-F2D7C98336A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95</a:t>
            </a:fld>
            <a:endParaRPr lang="en"/>
          </a:p>
        </p:txBody>
      </p:sp>
    </p:spTree>
    <p:extLst>
      <p:ext uri="{BB962C8B-B14F-4D97-AF65-F5344CB8AC3E}">
        <p14:creationId xmlns:p14="http://schemas.microsoft.com/office/powerpoint/2010/main" val="20750884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9E83B-99AD-4D85-9E88-B08537B9DDC0}"/>
              </a:ext>
            </a:extLst>
          </p:cNvPr>
          <p:cNvSpPr>
            <a:spLocks noGrp="1"/>
          </p:cNvSpPr>
          <p:nvPr>
            <p:ph type="title"/>
          </p:nvPr>
        </p:nvSpPr>
        <p:spPr/>
        <p:txBody>
          <a:bodyPr/>
          <a:lstStyle/>
          <a:p>
            <a:r>
              <a:rPr lang="en-US" dirty="0"/>
              <a:t>Question for the Group</a:t>
            </a:r>
          </a:p>
        </p:txBody>
      </p:sp>
      <p:sp>
        <p:nvSpPr>
          <p:cNvPr id="3" name="Subtitle 2">
            <a:extLst>
              <a:ext uri="{FF2B5EF4-FFF2-40B4-BE49-F238E27FC236}">
                <a16:creationId xmlns:a16="http://schemas.microsoft.com/office/drawing/2014/main" id="{65904158-4352-480A-8048-3524AC8CDAF9}"/>
              </a:ext>
            </a:extLst>
          </p:cNvPr>
          <p:cNvSpPr>
            <a:spLocks noGrp="1"/>
          </p:cNvSpPr>
          <p:nvPr>
            <p:ph type="subTitle" idx="1"/>
          </p:nvPr>
        </p:nvSpPr>
        <p:spPr>
          <a:xfrm>
            <a:off x="613700" y="1256125"/>
            <a:ext cx="7625100" cy="3173100"/>
          </a:xfrm>
        </p:spPr>
        <p:txBody>
          <a:bodyPr/>
          <a:lstStyle/>
          <a:p>
            <a:r>
              <a:rPr lang="en-US" dirty="0"/>
              <a:t>This component provides the programmatic interface to the Kubernetes cluster and is used by other components and users for retrieving data about the cluster and applying changes to the cluster:</a:t>
            </a:r>
          </a:p>
          <a:p>
            <a:endParaRPr lang="en-US" dirty="0"/>
          </a:p>
          <a:p>
            <a:pPr marL="571500" indent="-342900">
              <a:buAutoNum type="arabicPeriod"/>
            </a:pPr>
            <a:r>
              <a:rPr lang="en-US" dirty="0"/>
              <a:t>API server</a:t>
            </a:r>
          </a:p>
          <a:p>
            <a:pPr marL="571500" indent="-342900">
              <a:buAutoNum type="arabicPeriod"/>
            </a:pPr>
            <a:r>
              <a:rPr lang="en-US" dirty="0"/>
              <a:t>Scheduler</a:t>
            </a:r>
          </a:p>
          <a:p>
            <a:pPr marL="571500" indent="-342900">
              <a:buAutoNum type="arabicPeriod"/>
            </a:pPr>
            <a:r>
              <a:rPr lang="en-US" dirty="0" err="1"/>
              <a:t>etcd</a:t>
            </a:r>
            <a:endParaRPr lang="en-US" dirty="0"/>
          </a:p>
          <a:p>
            <a:pPr marL="571500" indent="-342900">
              <a:buAutoNum type="arabicPeriod"/>
            </a:pPr>
            <a:r>
              <a:rPr lang="en-US" dirty="0"/>
              <a:t>Controllers</a:t>
            </a:r>
          </a:p>
          <a:p>
            <a:pPr marL="571500" indent="-342900">
              <a:buAutoNum type="arabicPeriod"/>
            </a:pPr>
            <a:endParaRPr lang="en-US" dirty="0"/>
          </a:p>
          <a:p>
            <a:pPr marL="228600" indent="0"/>
            <a:r>
              <a:rPr lang="en-US" dirty="0"/>
              <a:t>Type your choice in the chat…</a:t>
            </a:r>
          </a:p>
        </p:txBody>
      </p:sp>
      <p:sp>
        <p:nvSpPr>
          <p:cNvPr id="4" name="Slide Number Placeholder 3">
            <a:extLst>
              <a:ext uri="{FF2B5EF4-FFF2-40B4-BE49-F238E27FC236}">
                <a16:creationId xmlns:a16="http://schemas.microsoft.com/office/drawing/2014/main" id="{8A564028-647E-435A-90ED-F2D7C98336A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96</a:t>
            </a:fld>
            <a:endParaRPr lang="en"/>
          </a:p>
        </p:txBody>
      </p:sp>
    </p:spTree>
    <p:extLst>
      <p:ext uri="{BB962C8B-B14F-4D97-AF65-F5344CB8AC3E}">
        <p14:creationId xmlns:p14="http://schemas.microsoft.com/office/powerpoint/2010/main" val="21347011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339BD-C8E7-4142-9AD1-46B534F6CE91}"/>
              </a:ext>
            </a:extLst>
          </p:cNvPr>
          <p:cNvSpPr>
            <a:spLocks noGrp="1"/>
          </p:cNvSpPr>
          <p:nvPr>
            <p:ph type="title"/>
          </p:nvPr>
        </p:nvSpPr>
        <p:spPr/>
        <p:txBody>
          <a:bodyPr/>
          <a:lstStyle/>
          <a:p>
            <a:r>
              <a:rPr lang="en-US"/>
              <a:t>Control Plane: The API</a:t>
            </a:r>
          </a:p>
        </p:txBody>
      </p:sp>
      <p:sp>
        <p:nvSpPr>
          <p:cNvPr id="3" name="Text Placeholder 2">
            <a:extLst>
              <a:ext uri="{FF2B5EF4-FFF2-40B4-BE49-F238E27FC236}">
                <a16:creationId xmlns:a16="http://schemas.microsoft.com/office/drawing/2014/main" id="{3249FCB2-0722-4335-8526-F4BD467711FF}"/>
              </a:ext>
            </a:extLst>
          </p:cNvPr>
          <p:cNvSpPr>
            <a:spLocks noGrp="1"/>
          </p:cNvSpPr>
          <p:nvPr>
            <p:ph type="subTitle" idx="1"/>
          </p:nvPr>
        </p:nvSpPr>
        <p:spPr>
          <a:xfrm>
            <a:off x="613700" y="1256125"/>
            <a:ext cx="7625100" cy="3173100"/>
          </a:xfrm>
        </p:spPr>
        <p:txBody>
          <a:bodyPr/>
          <a:lstStyle/>
          <a:p>
            <a:pPr marL="514350" indent="-285750">
              <a:buFont typeface="Arial" panose="020B0604020202020204" pitchFamily="34" charset="0"/>
              <a:buChar char="•"/>
            </a:pPr>
            <a:r>
              <a:rPr lang="en-US">
                <a:solidFill>
                  <a:schemeClr val="tx1">
                    <a:lumMod val="50000"/>
                  </a:schemeClr>
                </a:solidFill>
              </a:rPr>
              <a:t>The fundamental fabric of Kubernetes</a:t>
            </a:r>
          </a:p>
          <a:p>
            <a:pPr marL="514350" indent="-285750">
              <a:buFont typeface="Arial" panose="020B0604020202020204" pitchFamily="34" charset="0"/>
              <a:buChar char="•"/>
            </a:pPr>
            <a:r>
              <a:rPr lang="en-US">
                <a:solidFill>
                  <a:schemeClr val="tx1">
                    <a:lumMod val="50000"/>
                  </a:schemeClr>
                </a:solidFill>
              </a:rPr>
              <a:t>RESTful API</a:t>
            </a:r>
          </a:p>
          <a:p>
            <a:pPr marL="514350" indent="-285750">
              <a:buFont typeface="Arial" panose="020B0604020202020204" pitchFamily="34" charset="0"/>
              <a:buChar char="•"/>
            </a:pPr>
            <a:r>
              <a:rPr lang="en-US">
                <a:solidFill>
                  <a:schemeClr val="tx1">
                    <a:lumMod val="50000"/>
                  </a:schemeClr>
                </a:solidFill>
              </a:rPr>
              <a:t>Enables all communication between k8s components, and all operations they can do</a:t>
            </a:r>
          </a:p>
          <a:p>
            <a:pPr marL="514350" indent="-285750">
              <a:buFont typeface="Arial" panose="020B0604020202020204" pitchFamily="34" charset="0"/>
              <a:buChar char="•"/>
            </a:pPr>
            <a:r>
              <a:rPr lang="en-US">
                <a:solidFill>
                  <a:schemeClr val="tx1">
                    <a:lumMod val="50000"/>
                  </a:schemeClr>
                </a:solidFill>
              </a:rPr>
              <a:t>Enables external user commands into the cluster</a:t>
            </a:r>
          </a:p>
        </p:txBody>
      </p:sp>
      <p:sp>
        <p:nvSpPr>
          <p:cNvPr id="4" name="Slide Number Placeholder 3">
            <a:extLst>
              <a:ext uri="{FF2B5EF4-FFF2-40B4-BE49-F238E27FC236}">
                <a16:creationId xmlns:a16="http://schemas.microsoft.com/office/drawing/2014/main" id="{49C0637C-4539-406F-B9A7-4C6D177CCFC0}"/>
              </a:ext>
            </a:extLst>
          </p:cNvPr>
          <p:cNvSpPr>
            <a:spLocks noGrp="1"/>
          </p:cNvSpPr>
          <p:nvPr>
            <p:ph type="sldNum" idx="12"/>
          </p:nvPr>
        </p:nvSpPr>
        <p:spPr/>
        <p:txBody>
          <a:bodyPr/>
          <a:lstStyle/>
          <a:p>
            <a:fld id="{00000000-1234-1234-1234-123412341234}" type="slidenum">
              <a:rPr lang="en-US" smtClean="0"/>
              <a:pPr/>
              <a:t>97</a:t>
            </a:fld>
            <a:endParaRPr lang="en-US"/>
          </a:p>
        </p:txBody>
      </p:sp>
    </p:spTree>
    <p:extLst>
      <p:ext uri="{BB962C8B-B14F-4D97-AF65-F5344CB8AC3E}">
        <p14:creationId xmlns:p14="http://schemas.microsoft.com/office/powerpoint/2010/main" val="9885541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6" name="Google Shape;157;p26">
            <a:extLst>
              <a:ext uri="{FF2B5EF4-FFF2-40B4-BE49-F238E27FC236}">
                <a16:creationId xmlns:a16="http://schemas.microsoft.com/office/drawing/2014/main" id="{22ACE922-98CB-4FB9-B545-32A7F6F33995}"/>
              </a:ext>
            </a:extLst>
          </p:cNvPr>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lgn="l">
              <a:buClr>
                <a:srgbClr val="233445"/>
              </a:buClr>
              <a:buSzPts val="3200"/>
            </a:pPr>
            <a:r>
              <a:rPr lang="en-US" dirty="0">
                <a:latin typeface="Helvetica Neue"/>
                <a:ea typeface="Helvetica Neue"/>
                <a:cs typeface="Helvetica Neue"/>
                <a:sym typeface="Helvetica Neue"/>
              </a:rPr>
              <a:t>Master in more detail</a:t>
            </a:r>
            <a:endParaRPr dirty="0">
              <a:latin typeface="Helvetica Neue"/>
              <a:ea typeface="Helvetica Neue"/>
              <a:cs typeface="Helvetica Neue"/>
              <a:sym typeface="Helvetica Neue"/>
            </a:endParaRPr>
          </a:p>
        </p:txBody>
      </p:sp>
      <p:sp>
        <p:nvSpPr>
          <p:cNvPr id="748" name="Google Shape;748;p112"/>
          <p:cNvSpPr txBox="1">
            <a:spLocks noGrp="1"/>
          </p:cNvSpPr>
          <p:nvPr>
            <p:ph type="subTitle" idx="1"/>
          </p:nvPr>
        </p:nvSpPr>
        <p:spPr>
          <a:xfrm>
            <a:off x="613700" y="1256125"/>
            <a:ext cx="7625100" cy="3173100"/>
          </a:xfrm>
          <a:prstGeom prst="rect">
            <a:avLst/>
          </a:prstGeom>
        </p:spPr>
        <p:txBody>
          <a:bodyPr spcFirstLastPara="1" wrap="square" lIns="91425" tIns="91425" rIns="91425" bIns="91425" anchor="t" anchorCtr="0">
            <a:noAutofit/>
          </a:bodyPr>
          <a:lstStyle/>
          <a:p>
            <a:pPr>
              <a:lnSpc>
                <a:spcPct val="100000"/>
              </a:lnSpc>
              <a:buClr>
                <a:schemeClr val="dk1"/>
              </a:buClr>
              <a:buFont typeface="Arial" panose="020B0604020202020204" pitchFamily="34" charset="0"/>
              <a:buChar char="•"/>
            </a:pPr>
            <a:r>
              <a:rPr lang="en" dirty="0">
                <a:solidFill>
                  <a:schemeClr val="dk1"/>
                </a:solidFill>
              </a:rPr>
              <a:t>The Master is composed of multiple components </a:t>
            </a:r>
            <a:endParaRPr dirty="0">
              <a:solidFill>
                <a:schemeClr val="dk1"/>
              </a:solidFill>
            </a:endParaRPr>
          </a:p>
          <a:p>
            <a:pPr>
              <a:lnSpc>
                <a:spcPct val="100000"/>
              </a:lnSpc>
              <a:buClr>
                <a:schemeClr val="dk1"/>
              </a:buClr>
              <a:buFont typeface="Arial" panose="020B0604020202020204" pitchFamily="34" charset="0"/>
              <a:buChar char="•"/>
            </a:pPr>
            <a:r>
              <a:rPr lang="en" b="1" dirty="0">
                <a:solidFill>
                  <a:schemeClr val="dk1"/>
                </a:solidFill>
              </a:rPr>
              <a:t>kube-apiserver </a:t>
            </a:r>
            <a:r>
              <a:rPr lang="en" dirty="0">
                <a:solidFill>
                  <a:schemeClr val="dk1"/>
                </a:solidFill>
              </a:rPr>
              <a:t>which is the front facing interface into the master exposes its interface via REST api and consumes json or yaml </a:t>
            </a:r>
            <a:endParaRPr dirty="0">
              <a:solidFill>
                <a:schemeClr val="dk1"/>
              </a:solidFill>
            </a:endParaRPr>
          </a:p>
          <a:p>
            <a:pPr>
              <a:lnSpc>
                <a:spcPct val="100000"/>
              </a:lnSpc>
              <a:buClr>
                <a:schemeClr val="dk1"/>
              </a:buClr>
              <a:buFont typeface="Arial" panose="020B0604020202020204" pitchFamily="34" charset="0"/>
              <a:buChar char="•"/>
            </a:pPr>
            <a:r>
              <a:rPr lang="en" b="1" dirty="0">
                <a:solidFill>
                  <a:schemeClr val="dk1"/>
                </a:solidFill>
              </a:rPr>
              <a:t>Etcd</a:t>
            </a:r>
            <a:r>
              <a:rPr lang="en" dirty="0">
                <a:solidFill>
                  <a:schemeClr val="dk1"/>
                </a:solidFill>
              </a:rPr>
              <a:t> is the cluster store – an open source distributed key value database used to keep the state and config for the cluster</a:t>
            </a:r>
            <a:endParaRPr dirty="0">
              <a:solidFill>
                <a:schemeClr val="dk1"/>
              </a:solidFill>
            </a:endParaRPr>
          </a:p>
          <a:p>
            <a:pPr>
              <a:lnSpc>
                <a:spcPct val="100000"/>
              </a:lnSpc>
              <a:buClr>
                <a:schemeClr val="dk1"/>
              </a:buClr>
              <a:buFont typeface="Arial" panose="020B0604020202020204" pitchFamily="34" charset="0"/>
              <a:buChar char="•"/>
            </a:pPr>
            <a:r>
              <a:rPr lang="en" dirty="0">
                <a:solidFill>
                  <a:schemeClr val="dk1"/>
                </a:solidFill>
              </a:rPr>
              <a:t>We send a manifest file that defines our intents to the api server, the api server validates it, and saves it to the cluster store</a:t>
            </a:r>
            <a:endParaRPr dirty="0">
              <a:solidFill>
                <a:schemeClr val="dk1"/>
              </a:solidFill>
            </a:endParaRPr>
          </a:p>
          <a:p>
            <a:pPr marL="257175" indent="-257175">
              <a:buFont typeface="Wingdings" panose="05000000000000000000" pitchFamily="2" charset="2"/>
              <a:buChar char="Ø"/>
            </a:pPr>
            <a:endParaRPr dirty="0">
              <a:solidFill>
                <a:schemeClr val="dk1"/>
              </a:solidFill>
            </a:endParaRPr>
          </a:p>
          <a:p>
            <a:pPr marL="714364" indent="-257175">
              <a:buFont typeface="Wingdings" panose="05000000000000000000" pitchFamily="2" charset="2"/>
              <a:buChar char="Ø"/>
            </a:pPr>
            <a:endParaRPr dirty="0">
              <a:solidFill>
                <a:schemeClr val="dk1"/>
              </a:solidFill>
            </a:endParaRPr>
          </a:p>
          <a:p>
            <a:pPr marL="257175" indent="-257175">
              <a:buFont typeface="Wingdings" panose="05000000000000000000" pitchFamily="2" charset="2"/>
              <a:buChar char="Ø"/>
            </a:pPr>
            <a:endParaRPr dirty="0">
              <a:solidFill>
                <a:schemeClr val="dk1"/>
              </a:solidFill>
            </a:endParaRPr>
          </a:p>
          <a:p>
            <a:pPr marL="257175" indent="-257175">
              <a:buFont typeface="Wingdings" panose="05000000000000000000" pitchFamily="2" charset="2"/>
              <a:buChar char="Ø"/>
            </a:pPr>
            <a:endParaRPr dirty="0">
              <a:solidFill>
                <a:schemeClr val="dk1"/>
              </a:solidFill>
            </a:endParaRPr>
          </a:p>
          <a:p>
            <a:pPr marL="714364" indent="-257175">
              <a:buFont typeface="Wingdings" panose="05000000000000000000" pitchFamily="2" charset="2"/>
              <a:buChar char="Ø"/>
            </a:pPr>
            <a:endParaRPr dirty="0">
              <a:solidFill>
                <a:schemeClr val="dk1"/>
              </a:solidFill>
            </a:endParaRPr>
          </a:p>
        </p:txBody>
      </p:sp>
      <p:sp>
        <p:nvSpPr>
          <p:cNvPr id="4" name="Slide Number Placeholder 3">
            <a:extLst>
              <a:ext uri="{FF2B5EF4-FFF2-40B4-BE49-F238E27FC236}">
                <a16:creationId xmlns:a16="http://schemas.microsoft.com/office/drawing/2014/main" id="{815B4B49-42B3-4601-B99A-9B6F50B6E122}"/>
              </a:ext>
            </a:extLst>
          </p:cNvPr>
          <p:cNvSpPr>
            <a:spLocks noGrp="1"/>
          </p:cNvSpPr>
          <p:nvPr>
            <p:ph type="sldNum" idx="12"/>
          </p:nvPr>
        </p:nvSpPr>
        <p:spPr/>
        <p:txBody>
          <a:bodyPr/>
          <a:lstStyle/>
          <a:p>
            <a:pPr algn="ctr"/>
            <a:fld id="{00000000-1234-1234-1234-123412341234}" type="slidenum">
              <a:rPr lang="en-US" smtClean="0"/>
              <a:pPr algn="ctr"/>
              <a:t>98</a:t>
            </a:fld>
            <a:endParaRPr lang="en-US" dirty="0"/>
          </a:p>
        </p:txBody>
      </p:sp>
    </p:spTree>
    <p:extLst>
      <p:ext uri="{BB962C8B-B14F-4D97-AF65-F5344CB8AC3E}">
        <p14:creationId xmlns:p14="http://schemas.microsoft.com/office/powerpoint/2010/main" val="13304259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6" name="Google Shape;157;p26">
            <a:extLst>
              <a:ext uri="{FF2B5EF4-FFF2-40B4-BE49-F238E27FC236}">
                <a16:creationId xmlns:a16="http://schemas.microsoft.com/office/drawing/2014/main" id="{3C2A63BB-E987-440E-AEF4-C6ACDDB4D1E4}"/>
              </a:ext>
            </a:extLst>
          </p:cNvPr>
          <p:cNvSpPr txBox="1">
            <a:spLocks noGrp="1"/>
          </p:cNvSpPr>
          <p:nvPr>
            <p:ph type="title"/>
          </p:nvPr>
        </p:nvSpPr>
        <p:spPr>
          <a:prstGeom prst="rect">
            <a:avLst/>
          </a:prstGeom>
          <a:noFill/>
          <a:ln>
            <a:noFill/>
          </a:ln>
        </p:spPr>
        <p:txBody>
          <a:bodyPr spcFirstLastPara="1" wrap="square" lIns="68569" tIns="34275" rIns="68569" bIns="34275" anchor="ctr" anchorCtr="0">
            <a:noAutofit/>
          </a:bodyPr>
          <a:lstStyle/>
          <a:p>
            <a:pPr algn="l">
              <a:buClr>
                <a:srgbClr val="233445"/>
              </a:buClr>
              <a:buSzPts val="3200"/>
            </a:pPr>
            <a:r>
              <a:rPr lang="en-US" dirty="0">
                <a:latin typeface="Helvetica Neue"/>
                <a:ea typeface="Helvetica Neue"/>
                <a:cs typeface="Helvetica Neue"/>
                <a:sym typeface="Helvetica Neue"/>
              </a:rPr>
              <a:t>Master in more detail</a:t>
            </a:r>
            <a:endParaRPr dirty="0">
              <a:latin typeface="Helvetica Neue"/>
              <a:ea typeface="Helvetica Neue"/>
              <a:cs typeface="Helvetica Neue"/>
              <a:sym typeface="Helvetica Neue"/>
            </a:endParaRPr>
          </a:p>
        </p:txBody>
      </p:sp>
      <p:sp>
        <p:nvSpPr>
          <p:cNvPr id="754" name="Google Shape;754;p113"/>
          <p:cNvSpPr txBox="1">
            <a:spLocks noGrp="1"/>
          </p:cNvSpPr>
          <p:nvPr>
            <p:ph type="subTitle" idx="1"/>
          </p:nvPr>
        </p:nvSpPr>
        <p:spPr>
          <a:xfrm>
            <a:off x="613700" y="1140669"/>
            <a:ext cx="7625100" cy="3896551"/>
          </a:xfrm>
          <a:prstGeom prst="rect">
            <a:avLst/>
          </a:prstGeom>
        </p:spPr>
        <p:txBody>
          <a:bodyPr spcFirstLastPara="1" wrap="square" lIns="91425" tIns="91425" rIns="91425" bIns="91425" anchor="t" anchorCtr="0">
            <a:noAutofit/>
          </a:bodyPr>
          <a:lstStyle/>
          <a:p>
            <a:pPr>
              <a:lnSpc>
                <a:spcPct val="100000"/>
              </a:lnSpc>
              <a:buFont typeface="Arial" panose="020B0604020202020204" pitchFamily="34" charset="0"/>
              <a:buChar char="•"/>
            </a:pPr>
            <a:r>
              <a:rPr lang="en" b="1" dirty="0">
                <a:solidFill>
                  <a:schemeClr val="dk1"/>
                </a:solidFill>
              </a:rPr>
              <a:t>kube-scheduler</a:t>
            </a:r>
            <a:endParaRPr b="1" dirty="0">
              <a:solidFill>
                <a:schemeClr val="dk1"/>
              </a:solidFill>
            </a:endParaRPr>
          </a:p>
          <a:p>
            <a:pPr lvl="1">
              <a:spcBef>
                <a:spcPts val="0"/>
              </a:spcBef>
              <a:buFont typeface="Wingdings" panose="05000000000000000000" pitchFamily="2" charset="2"/>
              <a:buChar char="Ø"/>
            </a:pPr>
            <a:r>
              <a:rPr lang="en" dirty="0">
                <a:solidFill>
                  <a:schemeClr val="dk1"/>
                </a:solidFill>
              </a:rPr>
              <a:t>Component on the master that watches newly created pods that have no node assigned, and selects a node for them to run on</a:t>
            </a:r>
            <a:endParaRPr dirty="0">
              <a:solidFill>
                <a:schemeClr val="dk1"/>
              </a:solidFill>
            </a:endParaRPr>
          </a:p>
          <a:p>
            <a:pPr lvl="1">
              <a:spcBef>
                <a:spcPts val="0"/>
              </a:spcBef>
              <a:buFont typeface="Wingdings" panose="05000000000000000000" pitchFamily="2" charset="2"/>
              <a:buChar char="Ø"/>
            </a:pPr>
            <a:r>
              <a:rPr lang="en" dirty="0">
                <a:solidFill>
                  <a:schemeClr val="dk1"/>
                </a:solidFill>
              </a:rPr>
              <a:t>Factors taken into account for scheduling decisions include individual and collective resource requirements, hardware/software/policy constraints, affinity and anti-affinity specifications, data locality, inter-workload interference and deadlines</a:t>
            </a:r>
            <a:endParaRPr b="1" dirty="0">
              <a:solidFill>
                <a:schemeClr val="dk1"/>
              </a:solidFill>
            </a:endParaRPr>
          </a:p>
          <a:p>
            <a:pPr>
              <a:lnSpc>
                <a:spcPct val="100000"/>
              </a:lnSpc>
              <a:buFont typeface="Arial" panose="020B0604020202020204" pitchFamily="34" charset="0"/>
              <a:buChar char="•"/>
            </a:pPr>
            <a:r>
              <a:rPr lang="en" b="1" dirty="0">
                <a:solidFill>
                  <a:schemeClr val="dk1"/>
                </a:solidFill>
              </a:rPr>
              <a:t>kube-controller-manager </a:t>
            </a:r>
            <a:r>
              <a:rPr lang="en" dirty="0">
                <a:solidFill>
                  <a:schemeClr val="dk1"/>
                </a:solidFill>
              </a:rPr>
              <a:t>- Component on the master that runs controllers</a:t>
            </a:r>
            <a:endParaRPr dirty="0">
              <a:solidFill>
                <a:schemeClr val="dk1"/>
              </a:solidFill>
            </a:endParaRPr>
          </a:p>
          <a:p>
            <a:pPr lvl="1">
              <a:spcBef>
                <a:spcPts val="0"/>
              </a:spcBef>
              <a:buFont typeface="Wingdings" panose="05000000000000000000" pitchFamily="2" charset="2"/>
              <a:buChar char="Ø"/>
            </a:pPr>
            <a:r>
              <a:rPr lang="en" dirty="0">
                <a:solidFill>
                  <a:schemeClr val="dk1"/>
                </a:solidFill>
              </a:rPr>
              <a:t>Node Controller: Responsible for noticing and responding when nodes go down</a:t>
            </a:r>
            <a:endParaRPr dirty="0">
              <a:solidFill>
                <a:schemeClr val="dk1"/>
              </a:solidFill>
            </a:endParaRPr>
          </a:p>
          <a:p>
            <a:pPr lvl="1">
              <a:spcBef>
                <a:spcPts val="0"/>
              </a:spcBef>
              <a:buFont typeface="Wingdings" panose="05000000000000000000" pitchFamily="2" charset="2"/>
              <a:buChar char="Ø"/>
            </a:pPr>
            <a:r>
              <a:rPr lang="en" dirty="0">
                <a:solidFill>
                  <a:schemeClr val="dk1"/>
                </a:solidFill>
              </a:rPr>
              <a:t>Replication Controller: Responsible for maintaining the correct number of pods for every replication controller object in the system</a:t>
            </a:r>
            <a:endParaRPr dirty="0">
              <a:solidFill>
                <a:schemeClr val="dk1"/>
              </a:solidFill>
            </a:endParaRPr>
          </a:p>
          <a:p>
            <a:pPr lvl="1">
              <a:spcBef>
                <a:spcPts val="0"/>
              </a:spcBef>
              <a:buFont typeface="Wingdings" panose="05000000000000000000" pitchFamily="2" charset="2"/>
              <a:buChar char="Ø"/>
            </a:pPr>
            <a:r>
              <a:rPr lang="en" dirty="0">
                <a:solidFill>
                  <a:schemeClr val="dk1"/>
                </a:solidFill>
              </a:rPr>
              <a:t>Endpoints Controller: Populates the Endpoints object (that is, joins Services &amp; Pods)</a:t>
            </a:r>
            <a:endParaRPr dirty="0">
              <a:solidFill>
                <a:schemeClr val="dk1"/>
              </a:solidFill>
            </a:endParaRPr>
          </a:p>
          <a:p>
            <a:pPr lvl="1">
              <a:spcBef>
                <a:spcPts val="0"/>
              </a:spcBef>
              <a:buFont typeface="Wingdings" panose="05000000000000000000" pitchFamily="2" charset="2"/>
              <a:buChar char="Ø"/>
            </a:pPr>
            <a:r>
              <a:rPr lang="en" dirty="0">
                <a:solidFill>
                  <a:schemeClr val="dk1"/>
                </a:solidFill>
              </a:rPr>
              <a:t>Service Account &amp; Token Controllers: Create default accounts and API access tokens for new namespaces</a:t>
            </a:r>
            <a:endParaRPr dirty="0">
              <a:solidFill>
                <a:schemeClr val="dk1"/>
              </a:solidFill>
            </a:endParaRPr>
          </a:p>
          <a:p>
            <a:pPr marL="1171553" indent="-257175">
              <a:spcBef>
                <a:spcPts val="1200"/>
              </a:spcBef>
              <a:buFont typeface="Wingdings" panose="05000000000000000000" pitchFamily="2" charset="2"/>
              <a:buChar char="Ø"/>
            </a:pPr>
            <a:endParaRPr dirty="0">
              <a:solidFill>
                <a:schemeClr val="dk1"/>
              </a:solidFill>
            </a:endParaRPr>
          </a:p>
          <a:p>
            <a:pPr marL="257175" indent="-257175">
              <a:spcBef>
                <a:spcPts val="1200"/>
              </a:spcBef>
              <a:buFont typeface="Wingdings" panose="05000000000000000000" pitchFamily="2" charset="2"/>
              <a:buChar char="Ø"/>
            </a:pPr>
            <a:endParaRPr dirty="0">
              <a:solidFill>
                <a:schemeClr val="dk1"/>
              </a:solidFill>
            </a:endParaRPr>
          </a:p>
          <a:p>
            <a:pPr marL="257175" indent="-257175">
              <a:buFont typeface="Wingdings" panose="05000000000000000000" pitchFamily="2" charset="2"/>
              <a:buChar char="Ø"/>
            </a:pPr>
            <a:endParaRPr dirty="0">
              <a:solidFill>
                <a:schemeClr val="dk1"/>
              </a:solidFill>
            </a:endParaRPr>
          </a:p>
          <a:p>
            <a:pPr marL="257175" indent="-257175">
              <a:buFont typeface="Wingdings" panose="05000000000000000000" pitchFamily="2" charset="2"/>
              <a:buChar char="Ø"/>
            </a:pPr>
            <a:endParaRPr dirty="0">
              <a:solidFill>
                <a:schemeClr val="dk1"/>
              </a:solidFill>
            </a:endParaRPr>
          </a:p>
          <a:p>
            <a:pPr marL="714364" indent="-257175">
              <a:buFont typeface="Wingdings" panose="05000000000000000000" pitchFamily="2" charset="2"/>
              <a:buChar char="Ø"/>
            </a:pPr>
            <a:endParaRPr dirty="0">
              <a:solidFill>
                <a:schemeClr val="dk1"/>
              </a:solidFill>
            </a:endParaRPr>
          </a:p>
        </p:txBody>
      </p:sp>
      <p:sp>
        <p:nvSpPr>
          <p:cNvPr id="4" name="Slide Number Placeholder 3">
            <a:extLst>
              <a:ext uri="{FF2B5EF4-FFF2-40B4-BE49-F238E27FC236}">
                <a16:creationId xmlns:a16="http://schemas.microsoft.com/office/drawing/2014/main" id="{0A38D2FF-93FF-4E82-A1A5-DCD920053D27}"/>
              </a:ext>
            </a:extLst>
          </p:cNvPr>
          <p:cNvSpPr>
            <a:spLocks noGrp="1"/>
          </p:cNvSpPr>
          <p:nvPr>
            <p:ph type="sldNum" idx="12"/>
          </p:nvPr>
        </p:nvSpPr>
        <p:spPr/>
        <p:txBody>
          <a:bodyPr/>
          <a:lstStyle/>
          <a:p>
            <a:pPr algn="ctr"/>
            <a:fld id="{00000000-1234-1234-1234-123412341234}" type="slidenum">
              <a:rPr lang="en-US" smtClean="0"/>
              <a:pPr algn="ctr"/>
              <a:t>99</a:t>
            </a:fld>
            <a:endParaRPr lang="en-US" dirty="0"/>
          </a:p>
        </p:txBody>
      </p:sp>
    </p:spTree>
    <p:extLst>
      <p:ext uri="{BB962C8B-B14F-4D97-AF65-F5344CB8AC3E}">
        <p14:creationId xmlns:p14="http://schemas.microsoft.com/office/powerpoint/2010/main" val="380811088"/>
      </p:ext>
    </p:extLst>
  </p:cSld>
  <p:clrMapOvr>
    <a:masterClrMapping/>
  </p:clrMapOvr>
</p:sld>
</file>

<file path=ppt/theme/theme1.xml><?xml version="1.0" encoding="utf-8"?>
<a:theme xmlns:a="http://schemas.openxmlformats.org/drawingml/2006/main" name="Pluralsight default theme">
  <a:themeElements>
    <a:clrScheme name="Pluralsight default theme">
      <a:dk1>
        <a:srgbClr val="404040"/>
      </a:dk1>
      <a:lt1>
        <a:srgbClr val="FFFFFF"/>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1804</TotalTime>
  <Words>8759</Words>
  <Application>Microsoft Office PowerPoint</Application>
  <PresentationFormat>On-screen Show (16:9)</PresentationFormat>
  <Paragraphs>1117</Paragraphs>
  <Slides>210</Slides>
  <Notes>82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210</vt:i4>
      </vt:variant>
    </vt:vector>
  </HeadingPairs>
  <TitlesOfParts>
    <vt:vector size="220" baseType="lpstr">
      <vt:lpstr>Roboto</vt:lpstr>
      <vt:lpstr>Montserrat</vt:lpstr>
      <vt:lpstr>Arial</vt:lpstr>
      <vt:lpstr>Courier New</vt:lpstr>
      <vt:lpstr>Helvetica Neue Light</vt:lpstr>
      <vt:lpstr>Calibri</vt:lpstr>
      <vt:lpstr>Helvetica Neue</vt:lpstr>
      <vt:lpstr>open sans</vt:lpstr>
      <vt:lpstr>Wingdings</vt:lpstr>
      <vt:lpstr>Pluralsight default theme</vt:lpstr>
      <vt:lpstr> Welcome Working with Kubernetes</vt:lpstr>
      <vt:lpstr>Hello</vt:lpstr>
      <vt:lpstr>Prerequisites</vt:lpstr>
      <vt:lpstr>We teach over 400 technology topics</vt:lpstr>
      <vt:lpstr>You experience our impact on a daily basis!</vt:lpstr>
      <vt:lpstr>My pledge to you</vt:lpstr>
      <vt:lpstr>Agenda</vt:lpstr>
      <vt:lpstr>How we’re going to work together</vt:lpstr>
      <vt:lpstr>Containerization as a Deployment Strategy</vt:lpstr>
      <vt:lpstr>Why Containerization?</vt:lpstr>
      <vt:lpstr>What Do We Mean by Application Hosting?</vt:lpstr>
      <vt:lpstr>What Are the Hosting Options with Cloud?</vt:lpstr>
      <vt:lpstr>Containers</vt:lpstr>
      <vt:lpstr>Containers</vt:lpstr>
      <vt:lpstr>Containers</vt:lpstr>
      <vt:lpstr>What are Microservices?</vt:lpstr>
      <vt:lpstr>What is a Monolith?</vt:lpstr>
      <vt:lpstr>Monolithic Architecture Example</vt:lpstr>
      <vt:lpstr>Moving to Microservices</vt:lpstr>
      <vt:lpstr>Example Microservices Architecture</vt:lpstr>
      <vt:lpstr>Microservices – Benefits vs. Costs</vt:lpstr>
      <vt:lpstr>Microservices – Benefits vs. Costs</vt:lpstr>
      <vt:lpstr>Microservices &amp; Containers</vt:lpstr>
      <vt:lpstr>Microservices &amp; the Cloud</vt:lpstr>
      <vt:lpstr>Microservices Summary</vt:lpstr>
      <vt:lpstr>Use Case Discussion – Monolith to Microservices</vt:lpstr>
      <vt:lpstr>Use Case Discussion – Exercise</vt:lpstr>
      <vt:lpstr>Stateless Applications and Scaling</vt:lpstr>
      <vt:lpstr>Modern Approaches to Application Development</vt:lpstr>
      <vt:lpstr>Design Approaches to Modern Applications</vt:lpstr>
      <vt:lpstr>Infrastructure as Code (IaC)</vt:lpstr>
      <vt:lpstr>Set up Local k8s Dev Environment</vt:lpstr>
      <vt:lpstr>Lab 01</vt:lpstr>
      <vt:lpstr>Quick Refresh on Docker</vt:lpstr>
      <vt:lpstr>What is Docker?</vt:lpstr>
      <vt:lpstr>What is Docker?</vt:lpstr>
      <vt:lpstr>The Dockerfile</vt:lpstr>
      <vt:lpstr>Dockerfile example</vt:lpstr>
      <vt:lpstr>Docker Images</vt:lpstr>
      <vt:lpstr>Docker Images</vt:lpstr>
      <vt:lpstr>Docker Images</vt:lpstr>
      <vt:lpstr>Docker Images</vt:lpstr>
      <vt:lpstr>Docker Hub</vt:lpstr>
      <vt:lpstr>Docker Hub</vt:lpstr>
      <vt:lpstr>Docker Hub</vt:lpstr>
      <vt:lpstr>Docker Hub</vt:lpstr>
      <vt:lpstr>Docker Hub</vt:lpstr>
      <vt:lpstr>Docker Hub</vt:lpstr>
      <vt:lpstr>Docker Hub</vt:lpstr>
      <vt:lpstr>Docker Hub</vt:lpstr>
      <vt:lpstr>Docker Hub</vt:lpstr>
      <vt:lpstr>Building The Image</vt:lpstr>
      <vt:lpstr>Building The Image</vt:lpstr>
      <vt:lpstr>Application Bootstrapping with Docker and k8s</vt:lpstr>
      <vt:lpstr>Open Container Initiative (OCI)</vt:lpstr>
      <vt:lpstr>Competing Container Runtimes</vt:lpstr>
      <vt:lpstr>Lab 02</vt:lpstr>
      <vt:lpstr>Kubernetes and Container Orchestration</vt:lpstr>
      <vt:lpstr>Kubernetes (k8s) Overview</vt:lpstr>
      <vt:lpstr>What is an Orchestrator and Why Do We Need It?</vt:lpstr>
      <vt:lpstr>Architecture of k8s System</vt:lpstr>
      <vt:lpstr>Core Components of k8s</vt:lpstr>
      <vt:lpstr>k8s Resource/Manifest</vt:lpstr>
      <vt:lpstr>Kubernetes Architecture</vt:lpstr>
      <vt:lpstr>Kubernetes Architecture</vt:lpstr>
      <vt:lpstr>Kubernetes Control Plane &amp; Data Plane</vt:lpstr>
      <vt:lpstr>Declarative and Desired State</vt:lpstr>
      <vt:lpstr>Reconciling state</vt:lpstr>
      <vt:lpstr>k8s Pods: The Basic Building Block</vt:lpstr>
      <vt:lpstr>k8s Pods: The Basic Building Block</vt:lpstr>
      <vt:lpstr>Pod state</vt:lpstr>
      <vt:lpstr>Deployments</vt:lpstr>
      <vt:lpstr>Deployments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Pods, Deployments, &amp; ReplicaSets</vt:lpstr>
      <vt:lpstr>Question for the Group</vt:lpstr>
      <vt:lpstr>Question for the Group</vt:lpstr>
      <vt:lpstr>Question for the Group</vt:lpstr>
      <vt:lpstr>Control Plane: The API</vt:lpstr>
      <vt:lpstr>Master in more detail</vt:lpstr>
      <vt:lpstr>Master in more detail</vt:lpstr>
      <vt:lpstr>Control Plane Components: kube-apiserver</vt:lpstr>
      <vt:lpstr>Control Plane Components: kube-controller-manager</vt:lpstr>
      <vt:lpstr>Control Plane Components: cloud-controller-manager</vt:lpstr>
      <vt:lpstr>Node Components: kubelet</vt:lpstr>
      <vt:lpstr>Node Components: kube-proxy</vt:lpstr>
      <vt:lpstr>Node Components: Container Runtime</vt:lpstr>
      <vt:lpstr>Addons: Cluster DNS</vt:lpstr>
      <vt:lpstr>k8s Probes</vt:lpstr>
      <vt:lpstr>kubectl</vt:lpstr>
      <vt:lpstr>Lab 03</vt:lpstr>
      <vt:lpstr>Pod Configuration</vt:lpstr>
      <vt:lpstr>Pod Design Patterns</vt:lpstr>
      <vt:lpstr>Multi-container Pod: Sidecar Pattern</vt:lpstr>
      <vt:lpstr>Multi-container Pod: Adapter Pattern</vt:lpstr>
      <vt:lpstr>Multi-container Pod: Ambassador Pattern</vt:lpstr>
      <vt:lpstr>Lab 04</vt:lpstr>
      <vt:lpstr>Diving Deeper into Kubernetes</vt:lpstr>
      <vt:lpstr>Namespaces in k8s</vt:lpstr>
      <vt:lpstr>Namespaces in k8s</vt:lpstr>
      <vt:lpstr>Namespaces in k8s</vt:lpstr>
      <vt:lpstr>Contexts</vt:lpstr>
      <vt:lpstr>Contexts</vt:lpstr>
      <vt:lpstr>ConfigMaps vs. Environment Variables</vt:lpstr>
      <vt:lpstr>ConfigMaps</vt:lpstr>
      <vt:lpstr>ConfigMaps as Env Vars</vt:lpstr>
      <vt:lpstr>ConfigMaps</vt:lpstr>
      <vt:lpstr>ConfigMaps - Precedence</vt:lpstr>
      <vt:lpstr>Secrets in Pods</vt:lpstr>
      <vt:lpstr>Lab 05</vt:lpstr>
      <vt:lpstr>k8s Services</vt:lpstr>
      <vt:lpstr>k8s Service Types</vt:lpstr>
      <vt:lpstr>Cluster Access – Internal vs. External</vt:lpstr>
      <vt:lpstr>Lab 06</vt:lpstr>
      <vt:lpstr>Container File System</vt:lpstr>
      <vt:lpstr>EmptyDir</vt:lpstr>
      <vt:lpstr>HostPath</vt:lpstr>
      <vt:lpstr>PersistentVolume</vt:lpstr>
      <vt:lpstr>PersistentVolumeClaim</vt:lpstr>
      <vt:lpstr>Dynamic Provisioning</vt:lpstr>
      <vt:lpstr>Storage Classes</vt:lpstr>
      <vt:lpstr>Lab 07</vt:lpstr>
      <vt:lpstr>Scaling k8s</vt:lpstr>
      <vt:lpstr>ReplicaSets</vt:lpstr>
      <vt:lpstr>Setting Limits in Deployments</vt:lpstr>
      <vt:lpstr>DaemonSets</vt:lpstr>
      <vt:lpstr>Using DaemonSets in Deployments</vt:lpstr>
      <vt:lpstr>Using DaemonSets in Deployments</vt:lpstr>
      <vt:lpstr>Lab 08</vt:lpstr>
      <vt:lpstr>StatefulSets</vt:lpstr>
      <vt:lpstr>StatefulSets</vt:lpstr>
      <vt:lpstr>StatefulSets</vt:lpstr>
      <vt:lpstr>StatefulSets</vt:lpstr>
      <vt:lpstr>StatefulSets</vt:lpstr>
      <vt:lpstr>StatefulSets</vt:lpstr>
      <vt:lpstr>StatefulSets</vt:lpstr>
      <vt:lpstr>StatefulSets</vt:lpstr>
      <vt:lpstr>Jobs</vt:lpstr>
      <vt:lpstr>Jobs</vt:lpstr>
      <vt:lpstr>Jobs</vt:lpstr>
      <vt:lpstr>CronJobs</vt:lpstr>
      <vt:lpstr>CronJobs</vt:lpstr>
      <vt:lpstr>Lab 09</vt:lpstr>
      <vt:lpstr>Startup Probes</vt:lpstr>
      <vt:lpstr>Readiness Probes</vt:lpstr>
      <vt:lpstr>Readiness Probes</vt:lpstr>
      <vt:lpstr>Liveness Probes</vt:lpstr>
      <vt:lpstr>Managing Logs</vt:lpstr>
      <vt:lpstr>Managing Logs</vt:lpstr>
      <vt:lpstr>Deploying and Scaling Clusters</vt:lpstr>
      <vt:lpstr>Managing Cluster Resources</vt:lpstr>
      <vt:lpstr>ResourceQuota</vt:lpstr>
      <vt:lpstr>Lab 10</vt:lpstr>
      <vt:lpstr>Rolling Deployments</vt:lpstr>
      <vt:lpstr>Rollouts</vt:lpstr>
      <vt:lpstr>Rolling Back</vt:lpstr>
      <vt:lpstr>Demo – Rollout with RollingUpdate Strategy</vt:lpstr>
      <vt:lpstr>Deployment Update Strategies</vt:lpstr>
      <vt:lpstr>Demo – Rollout with Recreate Strategy</vt:lpstr>
      <vt:lpstr>Configuring RollingUpdate</vt:lpstr>
      <vt:lpstr>Configuring RollingUpdate</vt:lpstr>
      <vt:lpstr>Configuring RollingUpdate</vt:lpstr>
      <vt:lpstr>Configuring RollingUpdate</vt:lpstr>
      <vt:lpstr>Additional Configuration</vt:lpstr>
      <vt:lpstr>Demo – Rollout with RollingUpdate Configuration</vt:lpstr>
      <vt:lpstr>Blue/Green Deployments</vt:lpstr>
      <vt:lpstr>Canary Pods for Testing and Production</vt:lpstr>
      <vt:lpstr>Lab 11</vt:lpstr>
      <vt:lpstr>Demo – Log Aggregation Using EFK (Elasticsearch, Fluentd, Kibana)</vt:lpstr>
      <vt:lpstr>The Ingress Controller</vt:lpstr>
      <vt:lpstr>The Ingress Controller</vt:lpstr>
      <vt:lpstr>Demo – Ingress Controller</vt:lpstr>
      <vt:lpstr>Demo – Prometheus</vt:lpstr>
      <vt:lpstr>Demo – Scheduling &amp; Scaling</vt:lpstr>
      <vt:lpstr>Helm</vt:lpstr>
      <vt:lpstr>Helm</vt:lpstr>
      <vt:lpstr>Helm</vt:lpstr>
      <vt:lpstr>Helm</vt:lpstr>
      <vt:lpstr>Helm</vt:lpstr>
      <vt:lpstr>Helm</vt:lpstr>
      <vt:lpstr>Helm</vt:lpstr>
      <vt:lpstr>Demo - Helm</vt:lpstr>
      <vt:lpstr>Role-Based Access Control (RBAC)</vt:lpstr>
      <vt:lpstr>RBAC (Role-Based Access Control)</vt:lpstr>
      <vt:lpstr>RBAC (Role-Based Access Control)</vt:lpstr>
      <vt:lpstr>RBAC (Role-Based Access Control)</vt:lpstr>
      <vt:lpstr>RBAC (Role-Based Access Control)</vt:lpstr>
      <vt:lpstr>RBAC (Role-Based Access Control)</vt:lpstr>
      <vt:lpstr>Demo - RBAC</vt:lpstr>
      <vt:lpstr>Hack-a-thon</vt:lpstr>
      <vt:lpstr>Demo – Bringing it All Together (Azure / AKS)</vt:lpstr>
      <vt:lpstr>Thank you!  If you have additional questions,  please reach out to me at: (email address)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Welcome Working with Kubernetes</dc:title>
  <cp:lastModifiedBy>Allen Sanders</cp:lastModifiedBy>
  <cp:revision>40</cp:revision>
  <dcterms:modified xsi:type="dcterms:W3CDTF">2023-04-02T22:27:39Z</dcterms:modified>
</cp:coreProperties>
</file>